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1"/>
  </p:notesMasterIdLst>
  <p:sldIdLst>
    <p:sldId id="295" r:id="rId2"/>
    <p:sldId id="260" r:id="rId3"/>
    <p:sldId id="285" r:id="rId4"/>
    <p:sldId id="286" r:id="rId5"/>
    <p:sldId id="287" r:id="rId6"/>
    <p:sldId id="291" r:id="rId7"/>
    <p:sldId id="292" r:id="rId8"/>
    <p:sldId id="293" r:id="rId9"/>
    <p:sldId id="294" r:id="rId10"/>
    <p:sldId id="302" r:id="rId11"/>
    <p:sldId id="296" r:id="rId12"/>
    <p:sldId id="297" r:id="rId13"/>
    <p:sldId id="299" r:id="rId14"/>
    <p:sldId id="300" r:id="rId15"/>
    <p:sldId id="301" r:id="rId16"/>
    <p:sldId id="303" r:id="rId17"/>
    <p:sldId id="298" r:id="rId18"/>
    <p:sldId id="304" r:id="rId19"/>
    <p:sldId id="305" r:id="rId20"/>
    <p:sldId id="306" r:id="rId21"/>
    <p:sldId id="308" r:id="rId22"/>
    <p:sldId id="309" r:id="rId23"/>
    <p:sldId id="310" r:id="rId24"/>
    <p:sldId id="311" r:id="rId25"/>
    <p:sldId id="312" r:id="rId26"/>
    <p:sldId id="289" r:id="rId27"/>
    <p:sldId id="290" r:id="rId28"/>
    <p:sldId id="262" r:id="rId29"/>
    <p:sldId id="313" r:id="rId30"/>
  </p:sldIdLst>
  <p:sldSz cx="12192000" cy="6858000"/>
  <p:notesSz cx="6858000" cy="9144000"/>
  <p:embeddedFontLst>
    <p:embeddedFont>
      <p:font typeface="Bahnschrift SemiBold SemiConden" charset="0"/>
      <p:bold r:id="rId32"/>
    </p:embeddedFont>
    <p:embeddedFont>
      <p:font typeface="Franklin Gothic Demi Cond" pitchFamily="34" charset="0"/>
      <p:regular r:id="rId33"/>
    </p:embeddedFont>
    <p:embeddedFont>
      <p:font typeface="Ubuntu" charset="0"/>
      <p:regular r:id="rId34"/>
      <p:bold r:id="rId35"/>
      <p:italic r:id="rId36"/>
      <p:boldItalic r:id="rId37"/>
    </p:embeddedFont>
    <p:embeddedFont>
      <p:font typeface="Narkisim" pitchFamily="34" charset="-79"/>
      <p:regular r:id="rId38"/>
    </p:embeddedFont>
    <p:embeddedFont>
      <p:font typeface="Microsoft Sans Serif" pitchFamily="34" charset="0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Bahnschrift SemiCondensed" charset="0"/>
      <p:regular r:id="rId44"/>
      <p:bold r:id="rId45"/>
    </p:embeddedFont>
    <p:embeddedFont>
      <p:font typeface="Martian Mono" charset="0"/>
      <p:regular r:id="rId46"/>
      <p:bold r:id="rId4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Титульные слайды" id="{33A82122-5BF9-481A-B73C-575E3F5010C6}">
          <p14:sldIdLst>
            <p14:sldId id="295"/>
            <p14:sldId id="260"/>
          </p14:sldIdLst>
        </p14:section>
        <p14:section name="Основные слайды" id="{EB3BA982-B589-48CD-B7FC-B7723B1E80F6}">
          <p14:sldIdLst>
            <p14:sldId id="285"/>
            <p14:sldId id="286"/>
            <p14:sldId id="287"/>
            <p14:sldId id="291"/>
            <p14:sldId id="292"/>
            <p14:sldId id="293"/>
            <p14:sldId id="294"/>
            <p14:sldId id="302"/>
            <p14:sldId id="296"/>
            <p14:sldId id="297"/>
            <p14:sldId id="299"/>
            <p14:sldId id="300"/>
            <p14:sldId id="301"/>
            <p14:sldId id="303"/>
            <p14:sldId id="298"/>
            <p14:sldId id="304"/>
            <p14:sldId id="305"/>
            <p14:sldId id="306"/>
            <p14:sldId id="308"/>
            <p14:sldId id="309"/>
            <p14:sldId id="310"/>
            <p14:sldId id="311"/>
            <p14:sldId id="312"/>
            <p14:sldId id="289"/>
            <p14:sldId id="290"/>
            <p14:sldId id="262"/>
            <p14:sldId id="313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E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54" y="-9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EE2054A5-0CC6-42C6-A23F-32FE9D6F656F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artian Mono" panose="020B0009020000000004" pitchFamily="49" charset="0"/>
              </a:defRPr>
            </a:lvl1pPr>
          </a:lstStyle>
          <a:p>
            <a:fld id="{3A01420F-3123-41C2-A992-74E2209058B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6165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artian Mono" panose="020B0009020000000004" pitchFamily="49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10B8C9-2E0F-4703-B0C3-2650529F17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770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 названием выступления и ФИО оратора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72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Слайд со значками, которые можно использовать в презентации.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1420F-3123-41C2-A992-74E2209058BF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124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2DD82A-B6E6-5DC9-6772-0D0458F7B1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E090E9A-321C-6684-D41D-E52DA82F8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Martian Mono" panose="020B0009020000000004" pitchFamily="49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D67C21-95D5-7D55-BAFD-0D63791C5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DD77B07-D57D-9BF5-0B3A-DDF5910B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904970F-4982-D543-AEF7-F97E6A379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195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B5FA19-609B-D449-68B8-C9607B4E7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76BA776-54C7-5B43-D5DC-D334552CF6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589314-88B8-36C8-053E-0C726322D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AD6DFC9-3500-54EB-45BC-A0628F982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67E1836-64C0-24D0-35C4-55B2F1469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96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F7964763-6979-C437-7602-F16D0AAF4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6296147-10A5-5C6D-BA47-9C6AF08B0B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62EDBC-E482-C067-FF24-C28321F3C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1A90287-964F-59FE-3895-0BB3468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F134F3-239C-F6E2-E063-6EE1E7BE4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461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652171"/>
            <a:ext cx="103632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rgbClr val="17375E"/>
                </a:solidFill>
                <a:latin typeface="Ubuntu" panose="020B0504030602030204" pitchFamily="34" charset="0"/>
                <a:cs typeface="Times New Roman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8/27/2025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6164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A6753A-0363-2815-0EB1-481D1FA9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B6B8969-6DEB-ACF0-ED57-68BC3B7EAC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4B6F1A-5C0B-E8A1-B8D5-EAFA6D9D3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DB37BBC-954B-5A1D-7DB8-9A3E077ED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A086D00-7D58-43D1-CAE6-DB4BD6FC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481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526FD4-21CA-D41E-F00B-61736466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BAC4161-73BE-0B26-496A-52262FC73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24325F-B21F-32F4-0C99-7CDB7AF1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DAF920-12A5-D9AB-436C-1A51ED4B5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39F7A1-0284-EC7A-7B7A-9D97A1EFD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354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72BB04C-DC87-1764-203C-7669C1B67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66B15C-B09D-FF18-E278-8635F280AF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ED7BA0-6615-3935-8FA6-20D7F6BF2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AC66-2121-CB51-EB90-2B8D39DE8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D43B8E4-77A8-7B43-8AAF-68015D464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C635C-0228-8BDF-BE78-CA13166D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06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C92E88-5CF3-B717-A43D-0BD56AECF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814DC6-B722-A8D0-9E57-DEE73C3AF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CF02745-CD9E-1651-0A39-4DCA16859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773AC85-2A47-E484-EF29-258055E1C2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Martian Mono" panose="020B0009020000000004" pitchFamily="49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B4A5EDA-FE27-1A50-C6B6-E60B7259A9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  <a:lvl2pPr>
              <a:defRPr>
                <a:latin typeface="Martian Mono" panose="020B0009020000000004" pitchFamily="49" charset="0"/>
              </a:defRPr>
            </a:lvl2pPr>
            <a:lvl3pPr>
              <a:defRPr>
                <a:latin typeface="Martian Mono" panose="020B0009020000000004" pitchFamily="49" charset="0"/>
              </a:defRPr>
            </a:lvl3pPr>
            <a:lvl4pPr>
              <a:defRPr>
                <a:latin typeface="Martian Mono" panose="020B0009020000000004" pitchFamily="49" charset="0"/>
              </a:defRPr>
            </a:lvl4pPr>
            <a:lvl5pPr>
              <a:defRPr>
                <a:latin typeface="Martian Mono" panose="020B0009020000000004" pitchFamily="49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CE7D76E-B58A-988A-025D-E49B51453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7E8056F-0D82-0147-65F5-062CD65D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CCF73D8-EFAF-7D97-C4A5-D30F05D0B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097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713BFB-9AC3-C812-1547-EF8DEA585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EF9F4858-C11C-901E-B4BB-F4B1CE8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4D6684A-ECA0-7B0C-BA45-537AC83AE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7539DA4-DB68-18D5-2AF1-E05975960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319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AEE77A0-F29A-F2A8-D810-110D762A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6ACDC2D-41A1-DEFD-1432-F58016C12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496578E-A594-98BB-E453-DD0CBB83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4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4B2961-9CB0-9538-1650-DE6C3D3E9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8D77AB-D0BD-38CC-1BE7-CFFAC8CD2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Martian Mono" panose="020B0009020000000004" pitchFamily="49" charset="0"/>
              </a:defRPr>
            </a:lvl1pPr>
            <a:lvl2pPr>
              <a:defRPr sz="2800">
                <a:latin typeface="Martian Mono" panose="020B0009020000000004" pitchFamily="49" charset="0"/>
              </a:defRPr>
            </a:lvl2pPr>
            <a:lvl3pPr>
              <a:defRPr sz="2400">
                <a:latin typeface="Martian Mono" panose="020B0009020000000004" pitchFamily="49" charset="0"/>
              </a:defRPr>
            </a:lvl3pPr>
            <a:lvl4pPr>
              <a:defRPr sz="2000">
                <a:latin typeface="Martian Mono" panose="020B0009020000000004" pitchFamily="49" charset="0"/>
              </a:defRPr>
            </a:lvl4pPr>
            <a:lvl5pPr>
              <a:defRPr sz="2000">
                <a:latin typeface="Martian Mono" panose="020B0009020000000004" pitchFamily="49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C53CCF-C172-52C9-3509-50AE523E5C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18D1514-AD8E-364C-077B-A8D8F46E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8EF5B47-E0CF-00B2-B797-033BDFCBB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E0ED54A-DE2F-AB4C-43AF-573575731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118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522698-0F88-5658-65A8-86BB484EA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DD7C31F-1DF5-78A0-B90E-A92005BD0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Martian Mono" panose="020B0009020000000004" pitchFamily="49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B7163B2-E9E9-4A6F-94B2-9A4496026C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Martian Mono" panose="020B0009020000000004" pitchFamily="49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92E45A2-CBE0-2CF0-272C-9E901FD7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4152A5B-1A3D-924E-1C9F-05C88B464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78845EF-A621-B548-1061-5259D4939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54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3D8B67-7A70-6BFC-9D12-42867ADB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18E7DB0-BE9C-9805-85BE-FD45929917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 err="1"/>
              <a:t>Четвертый</a:t>
            </a:r>
            <a:r>
              <a:rPr lang="ru-RU" dirty="0"/>
              <a:t>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48B221-378A-0F18-7A02-FAECA29A2A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E20BC1B6-2DC4-46DE-9E71-26346EC0CC24}" type="datetimeFigureOut">
              <a:rPr lang="ru-RU" smtClean="0"/>
              <a:pPr/>
              <a:t>27.08.2025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0153EB-3A4A-B27E-96AD-AB22D5F0FE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D5B9FBD-22B4-F592-9CFB-33241ACCB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Martian Mono" panose="020B0009020000000004" pitchFamily="49" charset="0"/>
              </a:defRPr>
            </a:lvl1pPr>
          </a:lstStyle>
          <a:p>
            <a:fld id="{8EE1CAF3-539E-4889-A617-CC340C9B1B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79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artian Mono" panose="020B0009020000000004" pitchFamily="49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artian Mono" panose="020B0009020000000004" pitchFamily="49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legalacts.ru/doc/pismo-minobrnauki-rossii-ot-18122015-n-07-4317-o-napravlenii/" TargetMode="External"/><Relationship Id="rId3" Type="http://schemas.openxmlformats.org/officeDocument/2006/relationships/hyperlink" Target="https://mur4.vsevobr.ru/uploads/files/docs/&#1044;&#1086;&#1089;&#1090;&#1091;&#1087;&#1085;&#1072;&#1103;%20&#1089;&#1088;&#1077;&#1076;&#1072;/124-&#1060;&#1047;%20&#1054;&#1073;%20&#1086;&#1089;&#1085;&#1086;&#1074;&#1085;&#1099;&#1093;%20&#1075;&#1072;&#1088;&#1072;&#1085;&#1090;&#1080;&#1103;&#1093;%20&#1087;&#1088;&#1072;&#1074;%20&#1088;&#1077;&#1073;&#1077;&#1085;&#1082;&#1072;.pdf" TargetMode="External"/><Relationship Id="rId7" Type="http://schemas.openxmlformats.org/officeDocument/2006/relationships/hyperlink" Target="https://normativ.kontur.ru/document?moduleId=1&amp;documentId=428031" TargetMode="External"/><Relationship Id="rId2" Type="http://schemas.openxmlformats.org/officeDocument/2006/relationships/hyperlink" Target="https://www.un.org/ru/documents/decl_conv/conventions/childcon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rmativ.kontur.ru/document?moduleId=1&amp;documentId=427610" TargetMode="External"/><Relationship Id="rId5" Type="http://schemas.openxmlformats.org/officeDocument/2006/relationships/hyperlink" Target="https://base.garant.ru/10164072/" TargetMode="External"/><Relationship Id="rId4" Type="http://schemas.openxmlformats.org/officeDocument/2006/relationships/hyperlink" Target="https://base.garant.ru/10103000/74d82877bc402438fdbfacf7333d9118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clck.ru/3LaH5z" TargetMode="External"/><Relationship Id="rId2" Type="http://schemas.openxmlformats.org/officeDocument/2006/relationships/hyperlink" Target="https://legalacts.ru/doc/pismo-minprosveshchenija-rossii-ot-28042020-n-dg-37507-o-napravlenii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laws.ru/acts/Pismo-Minobrnauki-Rossii-ot-26.12.2017-N-07-7657/" TargetMode="External"/><Relationship Id="rId4" Type="http://schemas.openxmlformats.org/officeDocument/2006/relationships/hyperlink" Target="https://nshds14.gosuslugi.ru/netcat_files/177/3428/MR_po_organizatsii_deyatel_nosti_sluzhb_mediatsii_2024.pdf?ysclid=m9rwaces26901722116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clck.ru/3Nmk9t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15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C85354C2-4FE9-4357-9641-322A4E8A4939}"/>
              </a:ext>
            </a:extLst>
          </p:cNvPr>
          <p:cNvSpPr>
            <a:spLocks noChangeAspect="1"/>
          </p:cNvSpPr>
          <p:nvPr/>
        </p:nvSpPr>
        <p:spPr>
          <a:xfrm>
            <a:off x="2602968" y="279000"/>
            <a:ext cx="6641483" cy="6300000"/>
          </a:xfrm>
          <a:prstGeom prst="ellipse">
            <a:avLst/>
          </a:prstGeom>
          <a:solidFill>
            <a:srgbClr val="0055E8"/>
          </a:solidFill>
          <a:ln>
            <a:noFill/>
          </a:ln>
          <a:effectLst>
            <a:glow rad="139700">
              <a:srgbClr val="00B0F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F6A0A03-05A7-413B-A8A1-0044B81C2B2A}"/>
              </a:ext>
            </a:extLst>
          </p:cNvPr>
          <p:cNvSpPr txBox="1"/>
          <p:nvPr/>
        </p:nvSpPr>
        <p:spPr>
          <a:xfrm>
            <a:off x="3250327" y="2536916"/>
            <a:ext cx="5515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6000" spc="3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АВГУСТОВСКИЙ </a:t>
            </a:r>
          </a:p>
          <a:p>
            <a:pPr>
              <a:lnSpc>
                <a:spcPct val="80000"/>
              </a:lnSpc>
            </a:pPr>
            <a:r>
              <a:rPr lang="ru-RU" sz="6000" spc="300" dirty="0">
                <a:solidFill>
                  <a:schemeClr val="bg1"/>
                </a:solidFill>
                <a:latin typeface="Franklin Gothic Demi Cond" panose="020B0706030402020204" pitchFamily="34" charset="0"/>
              </a:rPr>
              <a:t>ПЕДСОВЕТ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12B5339-97E8-411A-91F0-F4EE5CC221BE}"/>
              </a:ext>
            </a:extLst>
          </p:cNvPr>
          <p:cNvSpPr txBox="1"/>
          <p:nvPr/>
        </p:nvSpPr>
        <p:spPr>
          <a:xfrm>
            <a:off x="6866818" y="3137080"/>
            <a:ext cx="1696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latin typeface="Bahnschrift SemiCondensed" panose="020B0502040204020203" pitchFamily="34" charset="0"/>
              </a:rPr>
              <a:t>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3909193-9B5B-4128-8FB8-EA30ACD3933A}"/>
              </a:ext>
            </a:extLst>
          </p:cNvPr>
          <p:cNvSpPr txBox="1"/>
          <p:nvPr/>
        </p:nvSpPr>
        <p:spPr>
          <a:xfrm>
            <a:off x="3165769" y="4145978"/>
            <a:ext cx="5686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«ОТ ПРИОРИТЕТНЫХ ЗАДАЧ </a:t>
            </a:r>
          </a:p>
          <a:p>
            <a:pPr algn="ctr"/>
            <a:r>
              <a:rPr lang="ru-RU" dirty="0">
                <a:solidFill>
                  <a:srgbClr val="F0E9FE"/>
                </a:solidFill>
                <a:latin typeface="Bahnschrift SemiBold SemiConden" panose="020B0502040204020203" pitchFamily="34" charset="0"/>
              </a:rPr>
              <a:t>К ПРАКТИЧЕСКИМ РЕШЕНИЯМ»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B060FC0B-4B0D-499D-9FA9-DBBDF9708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300" y="704186"/>
            <a:ext cx="880821" cy="114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85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CBA885D-2BDA-C823-7A0F-72D1A7036102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2959" y="347251"/>
            <a:ext cx="6858000" cy="44435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solidFill>
                  <a:schemeClr val="bg1"/>
                </a:solidFill>
                <a:latin typeface="Ubuntu" panose="020B0504030602030204" pitchFamily="34" charset="0"/>
              </a:rPr>
              <a:t>Восстановительная медиация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775269" y="1323721"/>
            <a:ext cx="8660130" cy="3378862"/>
          </a:xfrm>
          <a:prstGeom prst="rect">
            <a:avLst/>
          </a:prstGeom>
        </p:spPr>
        <p:txBody>
          <a:bodyPr vert="horz" wrap="square" lIns="0" tIns="257290" rIns="0" bIns="0" rtlCol="0">
            <a:spAutoFit/>
          </a:bodyPr>
          <a:lstStyle/>
          <a:p>
            <a:pPr marL="1905">
              <a:lnSpc>
                <a:spcPct val="100000"/>
              </a:lnSpc>
              <a:spcBef>
                <a:spcPts val="675"/>
              </a:spcBef>
            </a:pPr>
            <a:r>
              <a:rPr sz="2400" dirty="0">
                <a:latin typeface="Ubuntu" panose="020B0504030602030204" pitchFamily="34" charset="0"/>
                <a:cs typeface="Arial" pitchFamily="34" charset="0"/>
              </a:rPr>
              <a:t>Это</a:t>
            </a:r>
            <a:r>
              <a:rPr sz="24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процесс,</a:t>
            </a:r>
            <a:r>
              <a:rPr sz="24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z="24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30" dirty="0">
                <a:latin typeface="Ubuntu" panose="020B0504030602030204" pitchFamily="34" charset="0"/>
                <a:cs typeface="Arial" pitchFamily="34" charset="0"/>
              </a:rPr>
              <a:t>котором</a:t>
            </a:r>
            <a:r>
              <a:rPr sz="24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медиатор</a:t>
            </a:r>
            <a:r>
              <a:rPr sz="24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создает</a:t>
            </a:r>
          </a:p>
          <a:p>
            <a:pPr marL="1905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Ubuntu" panose="020B0504030602030204" pitchFamily="34" charset="0"/>
                <a:cs typeface="Arial" pitchFamily="34" charset="0"/>
              </a:rPr>
              <a:t>условия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для</a:t>
            </a:r>
            <a:r>
              <a:rPr sz="2400" spc="-1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восстановления</a:t>
            </a:r>
            <a:r>
              <a:rPr sz="2400" spc="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способности</a:t>
            </a:r>
          </a:p>
          <a:p>
            <a:pPr marL="1905" marR="47625">
              <a:lnSpc>
                <a:spcPct val="120000"/>
              </a:lnSpc>
            </a:pP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людей</a:t>
            </a:r>
            <a:r>
              <a:rPr sz="24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понимать</a:t>
            </a:r>
            <a:r>
              <a:rPr sz="24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друг</a:t>
            </a:r>
            <a:r>
              <a:rPr sz="24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друга</a:t>
            </a:r>
            <a:r>
              <a:rPr sz="24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z="24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5" dirty="0">
                <a:latin typeface="Ubuntu" panose="020B0504030602030204" pitchFamily="34" charset="0"/>
                <a:cs typeface="Arial" pitchFamily="34" charset="0"/>
              </a:rPr>
              <a:t>договариваться</a:t>
            </a:r>
            <a:r>
              <a:rPr sz="24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50" dirty="0">
                <a:latin typeface="Ubuntu" panose="020B0504030602030204" pitchFamily="34" charset="0"/>
                <a:cs typeface="Arial" pitchFamily="34" charset="0"/>
              </a:rPr>
              <a:t>о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приемлемых</a:t>
            </a:r>
            <a:r>
              <a:rPr sz="24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для</a:t>
            </a:r>
            <a:r>
              <a:rPr sz="240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них</a:t>
            </a:r>
            <a:r>
              <a:rPr sz="240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вариантах</a:t>
            </a:r>
            <a:r>
              <a:rPr sz="24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разрешения 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проблем,</a:t>
            </a:r>
            <a:r>
              <a:rPr sz="24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30" dirty="0">
                <a:latin typeface="Ubuntu" panose="020B0504030602030204" pitchFamily="34" charset="0"/>
                <a:cs typeface="Arial" pitchFamily="34" charset="0"/>
              </a:rPr>
              <a:t>возникших</a:t>
            </a:r>
            <a:r>
              <a:rPr sz="24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z="24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50" dirty="0">
                <a:latin typeface="Ubuntu" panose="020B0504030602030204" pitchFamily="34" charset="0"/>
                <a:cs typeface="Arial" pitchFamily="34" charset="0"/>
              </a:rPr>
              <a:t>результате</a:t>
            </a:r>
            <a:r>
              <a:rPr sz="24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конфликтных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или</a:t>
            </a:r>
            <a:r>
              <a:rPr sz="2400"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криминальных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ситуаций,</a:t>
            </a:r>
            <a:r>
              <a:rPr sz="24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5" dirty="0" err="1">
                <a:latin typeface="Ubuntu" panose="020B0504030602030204" pitchFamily="34" charset="0"/>
                <a:cs typeface="Arial" pitchFamily="34" charset="0"/>
              </a:rPr>
              <a:t>при</a:t>
            </a:r>
            <a:r>
              <a:rPr lang="ru-RU" sz="2400" spc="-2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0" dirty="0" err="1">
                <a:latin typeface="Ubuntu" panose="020B0504030602030204" pitchFamily="34" charset="0"/>
                <a:cs typeface="Arial" pitchFamily="34" charset="0"/>
              </a:rPr>
              <a:t>необходимости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630" dirty="0">
                <a:latin typeface="Ubuntu" panose="020B0504030602030204" pitchFamily="34" charset="0"/>
                <a:cs typeface="Arial" pitchFamily="34" charset="0"/>
              </a:rPr>
              <a:t>–</a:t>
            </a:r>
            <a:r>
              <a:rPr sz="2400"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dirty="0">
                <a:latin typeface="Ubuntu" panose="020B0504030602030204" pitchFamily="34" charset="0"/>
                <a:cs typeface="Arial" pitchFamily="34" charset="0"/>
              </a:rPr>
              <a:t>о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25" dirty="0">
                <a:latin typeface="Ubuntu" panose="020B0504030602030204" pitchFamily="34" charset="0"/>
                <a:cs typeface="Arial" pitchFamily="34" charset="0"/>
              </a:rPr>
              <a:t>заглаживании</a:t>
            </a:r>
            <a:r>
              <a:rPr sz="24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причинённого </a:t>
            </a:r>
            <a:r>
              <a:rPr sz="2400" spc="-20" dirty="0">
                <a:latin typeface="Ubuntu" panose="020B0504030602030204" pitchFamily="34" charset="0"/>
                <a:cs typeface="Arial" pitchFamily="34" charset="0"/>
              </a:rPr>
              <a:t>жертве</a:t>
            </a:r>
            <a:r>
              <a:rPr sz="2400" spc="-1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400" spc="-10" dirty="0">
                <a:latin typeface="Ubuntu" panose="020B0504030602030204" pitchFamily="34" charset="0"/>
                <a:cs typeface="Arial" pitchFamily="34" charset="0"/>
              </a:rPr>
              <a:t>вреда.</a:t>
            </a:r>
          </a:p>
        </p:txBody>
      </p:sp>
      <p:grpSp>
        <p:nvGrpSpPr>
          <p:cNvPr id="3" name="object 6"/>
          <p:cNvGrpSpPr/>
          <p:nvPr/>
        </p:nvGrpSpPr>
        <p:grpSpPr>
          <a:xfrm>
            <a:off x="6934200" y="4267201"/>
            <a:ext cx="2773680" cy="2304543"/>
            <a:chOff x="7649209" y="1992757"/>
            <a:chExt cx="4380230" cy="3969385"/>
          </a:xfrm>
        </p:grpSpPr>
        <p:sp>
          <p:nvSpPr>
            <p:cNvPr id="7" name="object 7"/>
            <p:cNvSpPr/>
            <p:nvPr/>
          </p:nvSpPr>
          <p:spPr>
            <a:xfrm>
              <a:off x="7687309" y="2030857"/>
              <a:ext cx="4304030" cy="3893185"/>
            </a:xfrm>
            <a:custGeom>
              <a:avLst/>
              <a:gdLst/>
              <a:ahLst/>
              <a:cxnLst/>
              <a:rect l="l" t="t" r="r" b="b"/>
              <a:pathLst>
                <a:path w="4304030" h="3893185">
                  <a:moveTo>
                    <a:pt x="4303776" y="0"/>
                  </a:moveTo>
                  <a:lnTo>
                    <a:pt x="0" y="0"/>
                  </a:lnTo>
                  <a:lnTo>
                    <a:pt x="0" y="3893185"/>
                  </a:lnTo>
                  <a:lnTo>
                    <a:pt x="4303776" y="3893185"/>
                  </a:lnTo>
                  <a:lnTo>
                    <a:pt x="4303776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49209" y="1992757"/>
              <a:ext cx="4379976" cy="396938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4494" y="2566162"/>
              <a:ext cx="3753358" cy="2822575"/>
            </a:xfrm>
            <a:prstGeom prst="rect">
              <a:avLst/>
            </a:prstGeom>
          </p:spPr>
        </p:pic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D3DA6FAF-FE93-C8DD-BC88-82D0410DAE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D15719D5-DD1C-51D2-0AE9-10FE043DC8C2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object 3"/>
          <p:cNvSpPr/>
          <p:nvPr/>
        </p:nvSpPr>
        <p:spPr>
          <a:xfrm flipV="1">
            <a:off x="1524000" y="6170207"/>
            <a:ext cx="9144000" cy="78193"/>
          </a:xfrm>
          <a:custGeom>
            <a:avLst/>
            <a:gdLst/>
            <a:ahLst/>
            <a:cxnLst/>
            <a:rect l="l" t="t" r="r" b="b"/>
            <a:pathLst>
              <a:path w="12192000" h="642620">
                <a:moveTo>
                  <a:pt x="12192000" y="0"/>
                </a:moveTo>
                <a:lnTo>
                  <a:pt x="0" y="0"/>
                </a:lnTo>
                <a:lnTo>
                  <a:pt x="0" y="642073"/>
                </a:lnTo>
                <a:lnTo>
                  <a:pt x="12192000" y="642073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C2C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775270" y="1323722"/>
            <a:ext cx="5616131" cy="44131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Это</a:t>
            </a:r>
            <a:r>
              <a:rPr sz="20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способ</a:t>
            </a:r>
            <a:r>
              <a:rPr sz="20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разрешения</a:t>
            </a:r>
            <a:r>
              <a:rPr sz="20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30" dirty="0">
                <a:latin typeface="Ubuntu" panose="020B0504030602030204" pitchFamily="34" charset="0"/>
                <a:cs typeface="Arial" pitchFamily="34" charset="0"/>
              </a:rPr>
              <a:t>конфликтов,</a:t>
            </a:r>
            <a:r>
              <a:rPr sz="2000" spc="-9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который</a:t>
            </a:r>
          </a:p>
          <a:p>
            <a:pPr marL="12700" algn="just">
              <a:lnSpc>
                <a:spcPct val="100000"/>
              </a:lnSpc>
              <a:spcBef>
                <a:spcPts val="25"/>
              </a:spcBef>
            </a:pPr>
            <a:r>
              <a:rPr sz="2000" spc="-35" dirty="0">
                <a:latin typeface="Ubuntu" panose="020B0504030602030204" pitchFamily="34" charset="0"/>
                <a:cs typeface="Arial" pitchFamily="34" charset="0"/>
              </a:rPr>
              <a:t>позволяет</a:t>
            </a:r>
            <a:r>
              <a:rPr sz="2000" spc="-12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привлечение</a:t>
            </a:r>
            <a:r>
              <a:rPr sz="2000" spc="-10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к</a:t>
            </a:r>
            <a:r>
              <a:rPr sz="2000" spc="-1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обсуждению</a:t>
            </a:r>
          </a:p>
          <a:p>
            <a:pPr marL="12700" marR="189230" algn="just">
              <a:lnSpc>
                <a:spcPct val="100699"/>
              </a:lnSpc>
              <a:spcBef>
                <a:spcPts val="5"/>
              </a:spcBef>
            </a:pP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проблемы</a:t>
            </a:r>
            <a:r>
              <a:rPr sz="20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всех</a:t>
            </a:r>
            <a:r>
              <a:rPr sz="20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заинтересованных</a:t>
            </a:r>
            <a:r>
              <a:rPr sz="20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людей,</a:t>
            </a:r>
            <a:r>
              <a:rPr sz="200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что </a:t>
            </a:r>
            <a:r>
              <a:rPr sz="2000" spc="-30" dirty="0">
                <a:latin typeface="Ubuntu" panose="020B0504030602030204" pitchFamily="34" charset="0"/>
                <a:cs typeface="Arial" pitchFamily="34" charset="0"/>
              </a:rPr>
              <a:t>обеспечивает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их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активное</a:t>
            </a:r>
            <a:r>
              <a:rPr sz="20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участие</a:t>
            </a:r>
            <a:r>
              <a:rPr sz="20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z="200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принятии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решения</a:t>
            </a:r>
            <a:r>
              <a:rPr sz="20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z="20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разделении</a:t>
            </a:r>
            <a:r>
              <a:rPr sz="20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ответственности</a:t>
            </a:r>
            <a:r>
              <a:rPr sz="20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за</a:t>
            </a:r>
            <a:r>
              <a:rPr sz="20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его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выполнение.</a:t>
            </a:r>
          </a:p>
          <a:p>
            <a:pPr marL="12700" marR="807720" algn="just">
              <a:lnSpc>
                <a:spcPct val="100899"/>
              </a:lnSpc>
              <a:spcBef>
                <a:spcPts val="585"/>
              </a:spcBef>
            </a:pP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z="20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ходе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55" dirty="0">
                <a:latin typeface="Ubuntu" panose="020B0504030602030204" pitchFamily="34" charset="0"/>
                <a:cs typeface="Arial" pitchFamily="34" charset="0"/>
              </a:rPr>
              <a:t>Круга</a:t>
            </a:r>
            <a:r>
              <a:rPr sz="20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участники</a:t>
            </a:r>
            <a:r>
              <a:rPr sz="20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освобождаются</a:t>
            </a:r>
            <a:r>
              <a:rPr sz="20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от </a:t>
            </a: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негативных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эмоций,</a:t>
            </a:r>
            <a:r>
              <a:rPr sz="20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у</a:t>
            </a:r>
            <a:r>
              <a:rPr sz="20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35" dirty="0">
                <a:latin typeface="Ubuntu" panose="020B0504030602030204" pitchFamily="34" charset="0"/>
                <a:cs typeface="Arial" pitchFamily="34" charset="0"/>
              </a:rPr>
              <a:t>каждого</a:t>
            </a:r>
            <a:r>
              <a:rPr sz="20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есть</a:t>
            </a:r>
          </a:p>
          <a:p>
            <a:pPr marL="12700" marR="5080" algn="just">
              <a:lnSpc>
                <a:spcPct val="100699"/>
              </a:lnSpc>
              <a:spcBef>
                <a:spcPts val="5"/>
              </a:spcBef>
            </a:pPr>
            <a:r>
              <a:rPr sz="2000" spc="-30" dirty="0">
                <a:latin typeface="Ubuntu" panose="020B0504030602030204" pitchFamily="34" charset="0"/>
                <a:cs typeface="Arial" pitchFamily="34" charset="0"/>
              </a:rPr>
              <a:t>возможность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высказаться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z="20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быть</a:t>
            </a:r>
            <a:r>
              <a:rPr sz="20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услышанным,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принять</a:t>
            </a:r>
            <a:r>
              <a:rPr sz="20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решения,</a:t>
            </a:r>
            <a:r>
              <a:rPr sz="20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которые</a:t>
            </a:r>
            <a:r>
              <a:rPr sz="20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бы</a:t>
            </a:r>
            <a:r>
              <a:rPr sz="20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всех</a:t>
            </a:r>
            <a:r>
              <a:rPr sz="2000" spc="-9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устраивали, </a:t>
            </a:r>
            <a:r>
              <a:rPr sz="2000" spc="-25" dirty="0">
                <a:latin typeface="Ubuntu" panose="020B0504030602030204" pitchFamily="34" charset="0"/>
                <a:cs typeface="Arial" pitchFamily="34" charset="0"/>
              </a:rPr>
              <a:t>разделить</a:t>
            </a:r>
            <a:r>
              <a:rPr sz="20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20" dirty="0">
                <a:latin typeface="Ubuntu" panose="020B0504030602030204" pitchFamily="34" charset="0"/>
                <a:cs typeface="Arial" pitchFamily="34" charset="0"/>
              </a:rPr>
              <a:t>ответственность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dirty="0">
                <a:latin typeface="Ubuntu" panose="020B0504030602030204" pitchFamily="34" charset="0"/>
                <a:cs typeface="Arial" pitchFamily="34" charset="0"/>
              </a:rPr>
              <a:t>за</a:t>
            </a:r>
            <a:r>
              <a:rPr sz="20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000" spc="-10" dirty="0">
                <a:latin typeface="Ubuntu" panose="020B0504030602030204" pitchFamily="34" charset="0"/>
                <a:cs typeface="Arial" pitchFamily="34" charset="0"/>
              </a:rPr>
              <a:t>происходящее.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7610000" y="1828800"/>
            <a:ext cx="2829401" cy="2653664"/>
            <a:chOff x="7606665" y="1918335"/>
            <a:chExt cx="4321175" cy="4068445"/>
          </a:xfrm>
        </p:grpSpPr>
        <p:sp>
          <p:nvSpPr>
            <p:cNvPr id="7" name="object 7"/>
            <p:cNvSpPr/>
            <p:nvPr/>
          </p:nvSpPr>
          <p:spPr>
            <a:xfrm>
              <a:off x="7644765" y="1956333"/>
              <a:ext cx="4244975" cy="3992245"/>
            </a:xfrm>
            <a:custGeom>
              <a:avLst/>
              <a:gdLst/>
              <a:ahLst/>
              <a:cxnLst/>
              <a:rect l="l" t="t" r="r" b="b"/>
              <a:pathLst>
                <a:path w="4244975" h="3992245">
                  <a:moveTo>
                    <a:pt x="4244467" y="0"/>
                  </a:moveTo>
                  <a:lnTo>
                    <a:pt x="0" y="0"/>
                  </a:lnTo>
                  <a:lnTo>
                    <a:pt x="0" y="3992245"/>
                  </a:lnTo>
                  <a:lnTo>
                    <a:pt x="4244467" y="3992245"/>
                  </a:lnTo>
                  <a:lnTo>
                    <a:pt x="4244467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6665" y="1918335"/>
              <a:ext cx="4320666" cy="406834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00771" y="2725928"/>
              <a:ext cx="3132581" cy="245300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C9592EC-E946-9C1F-772D-77AA7C46CD9B}"/>
              </a:ext>
            </a:extLst>
          </p:cNvPr>
          <p:cNvSpPr txBox="1"/>
          <p:nvPr/>
        </p:nvSpPr>
        <p:spPr>
          <a:xfrm>
            <a:off x="1367449" y="322248"/>
            <a:ext cx="8274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Круги</a:t>
            </a:r>
            <a:r>
              <a:rPr lang="ru-RU" sz="2800" b="1" spc="-85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сообщества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361BD47-E779-B7FE-A9AA-395A9F8B20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464629D-22FC-3B96-1AD0-C3DA4135B5F8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448" y="-82359"/>
            <a:ext cx="9499599" cy="13636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Малые круги» для решения конфликтов между членами ученического коллектива (класса)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0" y="1524001"/>
            <a:ext cx="9611359" cy="4431983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Ubuntu" panose="020B0504030602030204" pitchFamily="34" charset="0"/>
                <a:cs typeface="Arial" pitchFamily="34" charset="0"/>
              </a:rPr>
              <a:t>Задачи, решаемые при проведении “кругов”: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достижение общего понимания того, что произошло;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налаживание диалога между сторонами с фокусом на нахождение решения (изменение ситуации и поведения);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осознание причиненного вреда и нахождение возможных путей его компенсации</a:t>
            </a:r>
          </a:p>
          <a:p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dirty="0">
                <a:latin typeface="Ubuntu" panose="020B0504030602030204" pitchFamily="34" charset="0"/>
                <a:cs typeface="Arial" pitchFamily="34" charset="0"/>
              </a:rPr>
              <a:t>Общие принципы, соблюдаемые при проведении “кругов”: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добровольность участия;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участие всех вовлеченных в конфликт людей (непосредственных участников и свидетелей и друзей, составляющих группу поддержки);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 объективность посредника (посредник не защищает ни одну из сторон, не выносит решения о чьей-либо виновности, не оказывает ни на кого давления);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равноправие участников (интерпретация событий с точки зрения всех участников верна);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уважительное отношение всех участников к мнению других людей</a:t>
            </a:r>
          </a:p>
          <a:p>
            <a:endParaRPr lang="ru-RU" sz="1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AC53600-43ED-3F19-FA66-BBC02B72A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88571" y="667657"/>
            <a:ext cx="10479315" cy="517434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chemeClr val="tx2"/>
                </a:solidFill>
                <a:latin typeface="Ubuntu" panose="020B0504030602030204" pitchFamily="34" charset="0"/>
                <a:cs typeface="Arial" pitchFamily="34" charset="0"/>
              </a:rPr>
              <a:t>Важно осмыслить положение в классном коллективе, ориентируясь на следующие вопросы: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Общая атмосфера в классе: добродушная, равнодушная, агрессивная.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Характерные конфликты: на уроке, на перемен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Ученики, частые участники конфликтов: зачинщики, жертвы. 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Ученики, мешающие товарищам учиться.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Ученики, не способные постоять за себя, требующие поддержки учителя.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Ученики, не поддающиеся на провокации. Из-за чего ссорятся мальчики? Как они разрешают свои конфликты?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Из-за чего ссорятся девочки? Как они разрешают свои конфликты?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 Как ссоры влияют на учебный процесс и атмосферу в классе?</a:t>
            </a:r>
          </a:p>
        </p:txBody>
      </p:sp>
    </p:spTree>
    <p:extLst>
      <p:ext uri="{BB962C8B-B14F-4D97-AF65-F5344CB8AC3E}">
        <p14:creationId xmlns:p14="http://schemas.microsoft.com/office/powerpoint/2010/main" val="11034615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E8F373A9-E077-3726-E677-8310DE30B671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object 4"/>
          <p:cNvSpPr txBox="1"/>
          <p:nvPr/>
        </p:nvSpPr>
        <p:spPr>
          <a:xfrm>
            <a:off x="1905000" y="1447801"/>
            <a:ext cx="5867400" cy="23057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24840" algn="just">
              <a:spcBef>
                <a:spcPts val="100"/>
              </a:spcBef>
            </a:pPr>
            <a:r>
              <a:rPr spc="-30" dirty="0">
                <a:latin typeface="Ubuntu" panose="020B0504030602030204" pitchFamily="34" charset="0"/>
                <a:cs typeface="Microsoft Sans Serif"/>
              </a:rPr>
              <a:t>Позволяет</a:t>
            </a:r>
            <a:r>
              <a:rPr spc="-11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восстановить</a:t>
            </a:r>
            <a:r>
              <a:rPr spc="-11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нормальные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отношения</a:t>
            </a:r>
            <a:r>
              <a:rPr spc="-5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</a:t>
            </a:r>
            <a:r>
              <a:rPr spc="-5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0" dirty="0">
                <a:latin typeface="Ubuntu" panose="020B0504030602030204" pitchFamily="34" charset="0"/>
                <a:cs typeface="Microsoft Sans Serif"/>
              </a:rPr>
              <a:t>урегулировать</a:t>
            </a:r>
            <a:r>
              <a:rPr spc="-6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конфликт </a:t>
            </a:r>
            <a:r>
              <a:rPr spc="-25" dirty="0">
                <a:latin typeface="Ubuntu" panose="020B0504030602030204" pitchFamily="34" charset="0"/>
                <a:cs typeface="Microsoft Sans Serif"/>
              </a:rPr>
              <a:t>между</a:t>
            </a:r>
            <a:r>
              <a:rPr spc="-6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0" dirty="0">
                <a:latin typeface="Ubuntu" panose="020B0504030602030204" pitchFamily="34" charset="0"/>
                <a:cs typeface="Microsoft Sans Serif"/>
              </a:rPr>
              <a:t>родителями</a:t>
            </a:r>
            <a:r>
              <a:rPr spc="-5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</a:t>
            </a:r>
            <a:r>
              <a:rPr spc="-4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0" dirty="0">
                <a:latin typeface="Ubuntu" panose="020B0504030602030204" pitchFamily="34" charset="0"/>
                <a:cs typeface="Microsoft Sans Serif"/>
              </a:rPr>
              <a:t>детьми,</a:t>
            </a:r>
            <a:r>
              <a:rPr spc="-7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между</a:t>
            </a:r>
            <a:endParaRPr dirty="0">
              <a:latin typeface="Ubuntu" panose="020B0504030602030204" pitchFamily="34" charset="0"/>
              <a:cs typeface="Microsoft Sans Serif"/>
            </a:endParaRPr>
          </a:p>
          <a:p>
            <a:pPr marL="12700"/>
            <a:r>
              <a:rPr dirty="0">
                <a:latin typeface="Ubuntu" panose="020B0504030602030204" pitchFamily="34" charset="0"/>
                <a:cs typeface="Microsoft Sans Serif"/>
              </a:rPr>
              <a:t>братьями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сестрами,</a:t>
            </a:r>
            <a:r>
              <a:rPr spc="-7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5" dirty="0">
                <a:latin typeface="Ubuntu" panose="020B0504030602030204" pitchFamily="34" charset="0"/>
                <a:cs typeface="Microsoft Sans Serif"/>
              </a:rPr>
              <a:t>между</a:t>
            </a:r>
            <a:r>
              <a:rPr spc="-9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родителями.</a:t>
            </a:r>
            <a:endParaRPr dirty="0">
              <a:latin typeface="Ubuntu" panose="020B0504030602030204" pitchFamily="34" charset="0"/>
              <a:cs typeface="Microsoft Sans Serif"/>
            </a:endParaRPr>
          </a:p>
          <a:p>
            <a:pPr marL="12700" marR="5080">
              <a:spcBef>
                <a:spcPts val="600"/>
              </a:spcBef>
            </a:pPr>
            <a:r>
              <a:rPr spc="-25" dirty="0">
                <a:latin typeface="Ubuntu" panose="020B0504030602030204" pitchFamily="34" charset="0"/>
                <a:cs typeface="Microsoft Sans Serif"/>
              </a:rPr>
              <a:t>Помогает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0" dirty="0">
                <a:latin typeface="Ubuntu" panose="020B0504030602030204" pitchFamily="34" charset="0"/>
                <a:cs typeface="Microsoft Sans Serif"/>
              </a:rPr>
              <a:t>сфокусироваться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25" dirty="0">
                <a:latin typeface="Ubuntu" panose="020B0504030602030204" pitchFamily="34" charset="0"/>
                <a:cs typeface="Microsoft Sans Serif"/>
              </a:rPr>
              <a:t>на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индивидуальных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потребностях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чувствах участников,</a:t>
            </a:r>
            <a:r>
              <a:rPr spc="-10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выработать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35" dirty="0">
                <a:latin typeface="Ubuntu" panose="020B0504030602030204" pitchFamily="34" charset="0"/>
                <a:cs typeface="Microsoft Sans Serif"/>
              </a:rPr>
              <a:t>схему,</a:t>
            </a:r>
            <a:r>
              <a:rPr spc="-8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по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которой будут</a:t>
            </a:r>
            <a:r>
              <a:rPr spc="-8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строиться</a:t>
            </a:r>
            <a:r>
              <a:rPr spc="-7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их</a:t>
            </a:r>
            <a:r>
              <a:rPr spc="-9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отношения</a:t>
            </a:r>
            <a:r>
              <a:rPr spc="-6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50" dirty="0">
                <a:latin typeface="Ubuntu" panose="020B0504030602030204" pitchFamily="34" charset="0"/>
                <a:cs typeface="Microsoft Sans Serif"/>
              </a:rPr>
              <a:t>в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дальнейшем.</a:t>
            </a:r>
            <a:endParaRPr dirty="0">
              <a:latin typeface="Ubuntu" panose="020B0504030602030204" pitchFamily="34" charset="0"/>
              <a:cs typeface="Microsoft Sans Serif"/>
            </a:endParaRPr>
          </a:p>
        </p:txBody>
      </p:sp>
      <p:grpSp>
        <p:nvGrpSpPr>
          <p:cNvPr id="3" name="object 6"/>
          <p:cNvGrpSpPr/>
          <p:nvPr/>
        </p:nvGrpSpPr>
        <p:grpSpPr>
          <a:xfrm>
            <a:off x="7543800" y="1790702"/>
            <a:ext cx="2952654" cy="3162299"/>
            <a:chOff x="7117588" y="1790700"/>
            <a:chExt cx="4845685" cy="4201795"/>
          </a:xfrm>
        </p:grpSpPr>
        <p:sp>
          <p:nvSpPr>
            <p:cNvPr id="7" name="object 7"/>
            <p:cNvSpPr/>
            <p:nvPr/>
          </p:nvSpPr>
          <p:spPr>
            <a:xfrm>
              <a:off x="7155688" y="1828761"/>
              <a:ext cx="4769485" cy="4125595"/>
            </a:xfrm>
            <a:custGeom>
              <a:avLst/>
              <a:gdLst/>
              <a:ahLst/>
              <a:cxnLst/>
              <a:rect l="l" t="t" r="r" b="b"/>
              <a:pathLst>
                <a:path w="4769484" h="4125595">
                  <a:moveTo>
                    <a:pt x="4768977" y="0"/>
                  </a:moveTo>
                  <a:lnTo>
                    <a:pt x="0" y="0"/>
                  </a:lnTo>
                  <a:lnTo>
                    <a:pt x="0" y="4125467"/>
                  </a:lnTo>
                  <a:lnTo>
                    <a:pt x="4768977" y="4125467"/>
                  </a:lnTo>
                  <a:lnTo>
                    <a:pt x="4768977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7588" y="1790700"/>
              <a:ext cx="4845177" cy="420162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70978" y="2327148"/>
              <a:ext cx="3938524" cy="271081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895294A-4D14-3C99-CE89-0232DBE3F8AB}"/>
              </a:ext>
            </a:extLst>
          </p:cNvPr>
          <p:cNvSpPr txBox="1"/>
          <p:nvPr/>
        </p:nvSpPr>
        <p:spPr>
          <a:xfrm>
            <a:off x="1381760" y="367061"/>
            <a:ext cx="6162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Семейная</a:t>
            </a:r>
            <a:r>
              <a:rPr lang="ru-RU" sz="2800" b="1" spc="-105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медиация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7BE0837-874E-7E70-8DC4-87FB3977D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20E427C-A632-7173-578D-575B6D6B6B4E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51658" y="347251"/>
            <a:ext cx="6705600" cy="444352"/>
          </a:xfrm>
          <a:prstGeom prst="rect">
            <a:avLst/>
          </a:prstGeom>
        </p:spPr>
        <p:txBody>
          <a:bodyPr vert="horz" wrap="square" lIns="0" tIns="13335" rIns="0" bIns="0" rtlCol="0" anchor="ctr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800" b="1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Семейная</a:t>
            </a:r>
            <a:r>
              <a:rPr sz="2800" b="1" spc="-13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групповая конференция</a:t>
            </a:r>
            <a:endParaRPr sz="2800" dirty="0">
              <a:solidFill>
                <a:schemeClr val="bg1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grpSp>
        <p:nvGrpSpPr>
          <p:cNvPr id="3" name="object 5"/>
          <p:cNvGrpSpPr/>
          <p:nvPr/>
        </p:nvGrpSpPr>
        <p:grpSpPr>
          <a:xfrm>
            <a:off x="6926944" y="1244600"/>
            <a:ext cx="2530793" cy="2362200"/>
            <a:chOff x="7829931" y="535431"/>
            <a:chExt cx="3983990" cy="2948305"/>
          </a:xfrm>
        </p:grpSpPr>
        <p:sp>
          <p:nvSpPr>
            <p:cNvPr id="6" name="object 6"/>
            <p:cNvSpPr/>
            <p:nvPr/>
          </p:nvSpPr>
          <p:spPr>
            <a:xfrm>
              <a:off x="7868031" y="573531"/>
              <a:ext cx="3907790" cy="2872105"/>
            </a:xfrm>
            <a:custGeom>
              <a:avLst/>
              <a:gdLst/>
              <a:ahLst/>
              <a:cxnLst/>
              <a:rect l="l" t="t" r="r" b="b"/>
              <a:pathLst>
                <a:path w="3907790" h="2872104">
                  <a:moveTo>
                    <a:pt x="3907663" y="0"/>
                  </a:moveTo>
                  <a:lnTo>
                    <a:pt x="0" y="0"/>
                  </a:lnTo>
                  <a:lnTo>
                    <a:pt x="0" y="2871978"/>
                  </a:lnTo>
                  <a:lnTo>
                    <a:pt x="3907663" y="2871978"/>
                  </a:lnTo>
                  <a:lnTo>
                    <a:pt x="3907663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29931" y="535431"/>
              <a:ext cx="3983990" cy="294817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62747" y="957326"/>
              <a:ext cx="3118357" cy="2244852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333830" y="1436915"/>
            <a:ext cx="8839200" cy="44884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365625" algn="ctr">
              <a:spcBef>
                <a:spcPts val="100"/>
              </a:spcBef>
            </a:pPr>
            <a:r>
              <a:rPr dirty="0">
                <a:latin typeface="Ubuntu" panose="020B0504030602030204" pitchFamily="34" charset="0"/>
                <a:cs typeface="Arial" pitchFamily="34" charset="0"/>
              </a:rPr>
              <a:t>Это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восстановительная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программа</a:t>
            </a:r>
            <a:r>
              <a:rPr spc="-1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работы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семьей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трудной</a:t>
            </a:r>
            <a:r>
              <a:rPr lang="ru-RU" spc="-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err="1">
                <a:latin typeface="Ubuntu" panose="020B0504030602030204" pitchFamily="34" charset="0"/>
                <a:cs typeface="Arial" pitchFamily="34" charset="0"/>
              </a:rPr>
              <a:t>жизненной</a:t>
            </a:r>
            <a:r>
              <a:rPr spc="-4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Ubuntu" panose="020B0504030602030204" pitchFamily="34" charset="0"/>
                <a:cs typeface="Arial" pitchFamily="34" charset="0"/>
              </a:rPr>
              <a:t>  </a:t>
            </a:r>
            <a:r>
              <a:rPr smtClean="0">
                <a:latin typeface="Ubuntu" panose="020B0504030602030204" pitchFamily="34" charset="0"/>
                <a:cs typeface="Arial" pitchFamily="34" charset="0"/>
              </a:rPr>
              <a:t>итуации</a:t>
            </a:r>
            <a:r>
              <a:rPr spc="-50" smtClean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(в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 err="1">
                <a:latin typeface="Ubuntu" panose="020B0504030602030204" pitchFamily="34" charset="0"/>
                <a:cs typeface="Arial" pitchFamily="34" charset="0"/>
              </a:rPr>
              <a:t>том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 err="1">
                <a:latin typeface="Ubuntu" panose="020B0504030602030204" pitchFamily="34" charset="0"/>
                <a:cs typeface="Arial" pitchFamily="34" charset="0"/>
              </a:rPr>
              <a:t>числе</a:t>
            </a:r>
            <a:r>
              <a:rPr lang="ru-RU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связанной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</a:t>
            </a:r>
            <a:r>
              <a:rPr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девиантным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поведением,</a:t>
            </a:r>
            <a:r>
              <a:rPr spc="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безнадзорностью</a:t>
            </a:r>
            <a:r>
              <a:rPr spc="2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и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правонарушением </a:t>
            </a:r>
            <a:r>
              <a:rPr spc="-10">
                <a:latin typeface="Ubuntu" panose="020B0504030602030204" pitchFamily="34" charset="0"/>
                <a:cs typeface="Arial" pitchFamily="34" charset="0"/>
              </a:rPr>
              <a:t>несовершеннолетних</a:t>
            </a:r>
            <a:r>
              <a:rPr spc="-10" smtClean="0">
                <a:latin typeface="Ubuntu" panose="020B0504030602030204" pitchFamily="34" charset="0"/>
                <a:cs typeface="Arial" pitchFamily="34" charset="0"/>
              </a:rPr>
              <a:t>).</a:t>
            </a:r>
            <a:endParaRPr lang="ru-RU" spc="-10" dirty="0" smtClean="0">
              <a:latin typeface="Ubuntu" panose="020B0504030602030204" pitchFamily="34" charset="0"/>
              <a:cs typeface="Arial" pitchFamily="34" charset="0"/>
            </a:endParaRPr>
          </a:p>
          <a:p>
            <a:pPr marL="12700" marR="4365625" algn="ctr">
              <a:spcBef>
                <a:spcPts val="100"/>
              </a:spcBef>
            </a:pPr>
            <a:endParaRPr dirty="0">
              <a:latin typeface="Ubuntu" panose="020B0504030602030204" pitchFamily="34" charset="0"/>
              <a:cs typeface="Arial" pitchFamily="34" charset="0"/>
            </a:endParaRPr>
          </a:p>
          <a:p>
            <a:pPr marL="12700">
              <a:spcBef>
                <a:spcPts val="1785"/>
              </a:spcBef>
            </a:pPr>
            <a:r>
              <a:rPr dirty="0">
                <a:latin typeface="Ubuntu" panose="020B0504030602030204" pitchFamily="34" charset="0"/>
                <a:cs typeface="Arial" pitchFamily="34" charset="0"/>
              </a:rPr>
              <a:t>Это</a:t>
            </a:r>
            <a:r>
              <a:rPr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процесс,</a:t>
            </a:r>
            <a:r>
              <a:rPr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5" dirty="0">
                <a:latin typeface="Ubuntu" panose="020B0504030602030204" pitchFamily="34" charset="0"/>
                <a:cs typeface="Arial" pitchFamily="34" charset="0"/>
              </a:rPr>
              <a:t>котором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сама</a:t>
            </a:r>
            <a:r>
              <a:rPr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семья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остается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хозяином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проблемы,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ей</a:t>
            </a:r>
            <a:r>
              <a:rPr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предоставляется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возможность</a:t>
            </a:r>
            <a:r>
              <a:rPr lang="ru-RU" spc="-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 err="1">
                <a:latin typeface="Ubuntu" panose="020B0504030602030204" pitchFamily="34" charset="0"/>
                <a:cs typeface="Arial" pitchFamily="34" charset="0"/>
              </a:rPr>
              <a:t>самой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принять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решение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на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основе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обсуждений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достижения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консенсуса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самой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осуществить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его,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5" dirty="0">
                <a:latin typeface="Ubuntu" panose="020B0504030602030204" pitchFamily="34" charset="0"/>
                <a:cs typeface="Arial" pitchFamily="34" charset="0"/>
              </a:rPr>
              <a:t>при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необходимости</a:t>
            </a:r>
            <a:r>
              <a:rPr spc="-25" dirty="0">
                <a:latin typeface="Ubuntu" panose="020B0504030602030204" pitchFamily="34" charset="0"/>
                <a:cs typeface="Arial" pitchFamily="34" charset="0"/>
              </a:rPr>
              <a:t> подключая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специалистов.</a:t>
            </a:r>
            <a:endParaRPr dirty="0">
              <a:latin typeface="Ubuntu" panose="020B0504030602030204" pitchFamily="34" charset="0"/>
              <a:cs typeface="Arial" pitchFamily="34" charset="0"/>
            </a:endParaRPr>
          </a:p>
          <a:p>
            <a:pPr marL="12700" marR="207010">
              <a:spcBef>
                <a:spcPts val="595"/>
              </a:spcBef>
              <a:tabLst>
                <a:tab pos="1595120" algn="l"/>
              </a:tabLst>
            </a:pPr>
            <a:r>
              <a:rPr dirty="0">
                <a:latin typeface="Ubuntu" panose="020B0504030602030204" pitchFamily="34" charset="0"/>
                <a:cs typeface="Arial" pitchFamily="34" charset="0"/>
              </a:rPr>
              <a:t>Важно,</a:t>
            </a:r>
            <a:r>
              <a:rPr spc="-1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чтобы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	участвовали</a:t>
            </a:r>
            <a:r>
              <a:rPr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все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члены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расширенной</a:t>
            </a:r>
            <a:r>
              <a:rPr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семьи,</a:t>
            </a:r>
            <a:r>
              <a:rPr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которые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потенциально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могут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принимать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участие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воспитании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ребенка,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оказании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ему</a:t>
            </a:r>
            <a:r>
              <a:rPr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помощи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pc="-2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учёбе,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 организации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лечения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досуга,</a:t>
            </a:r>
            <a:r>
              <a:rPr spc="-2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а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также </a:t>
            </a:r>
            <a:r>
              <a:rPr spc="-40" dirty="0">
                <a:latin typeface="Ubuntu" panose="020B0504030602030204" pitchFamily="34" charset="0"/>
                <a:cs typeface="Arial" pitchFamily="34" charset="0"/>
              </a:rPr>
              <a:t>близкие</a:t>
            </a:r>
            <a:r>
              <a:rPr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членам</a:t>
            </a:r>
            <a:r>
              <a:rPr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семьи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ребёнку</a:t>
            </a:r>
            <a:r>
              <a:rPr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люди.</a:t>
            </a:r>
            <a:endParaRPr dirty="0">
              <a:latin typeface="Ubuntu" panose="020B0504030602030204" pitchFamily="34" charset="0"/>
              <a:cs typeface="Arial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D5E0F68-B6F1-BC8A-1329-9227B3AB45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F75443B-2B17-FBC7-4C33-71795CAA3C6D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448" y="116632"/>
            <a:ext cx="9697720" cy="994122"/>
          </a:xfrm>
        </p:spPr>
        <p:txBody>
          <a:bodyPr>
            <a:normAutofit/>
          </a:bodyPr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Общие рекомендации по профилактике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36320" y="1340768"/>
            <a:ext cx="10982960" cy="5400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Это не обязательно означает наличие серьезной проблемы, но указывает, что ребенку необходимо уделить дополнительное внимание.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Очень важно, чтобы взрослые помогли детям и подросткам осознать риски, с которыми может быть связано их поведение, и рассказали о способах решения возникающих трудностей.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Помощь ребенку не должна переходить в </a:t>
            </a:r>
            <a:r>
              <a:rPr lang="ru-RU" sz="1800" dirty="0" err="1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гиперопеку</a:t>
            </a: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, навязчивость со стороны взрослого, стоит создавать условия, в которых ребенок сам будет приходить к идеям социально-одобряемого поведения (например, через аккуратное обсуждение проблемных ситуаций из жизни ребенка/культуры).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Проанализируйте, считается ли поведение ребенка или подростка проблемным только Вами, но не сверстниками, другими специалистами и близкими взрослыми, или всеми вместе.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Постарайтесь отделить кратковременные эксперименты, обусловленные возрастным кризисом, от устойчивых шаблонов проблемного поведения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Попытайтесь отличать детей и подростков, которые демонстрируют признаки одного вида отклоняющегося поведения, от детей и подростков с различными сочетающимися видами </a:t>
            </a:r>
            <a:r>
              <a:rPr lang="ru-RU" sz="1800" dirty="0" err="1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девиантного</a:t>
            </a: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 поведения. </a:t>
            </a:r>
          </a:p>
          <a:p>
            <a:pPr marL="355600" indent="-355600">
              <a:buNone/>
            </a:pPr>
            <a:r>
              <a:rPr lang="ru-RU" sz="1800" dirty="0">
                <a:solidFill>
                  <a:srgbClr val="000000"/>
                </a:solidFill>
                <a:latin typeface="Ubuntu" panose="020B0504030602030204" pitchFamily="34" charset="0"/>
                <a:cs typeface="Arial" pitchFamily="34" charset="0"/>
              </a:rPr>
              <a:t>● Обращайте внимание не только на проблемное поведение, но и на сильные стороны ребенка, его положительные качества и способности, поскольку профилактическая работа и помощь эффективны тогда, когда специалисты опираются на них.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D6246-0C2B-26B6-A814-CEA390710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23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B3CAF64-22E0-A41A-D12A-2A1215A5FDA1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448" y="168554"/>
            <a:ext cx="7315199" cy="861774"/>
          </a:xfrm>
        </p:spPr>
        <p:txBody>
          <a:bodyPr>
            <a:normAutofit/>
          </a:bodyPr>
          <a:lstStyle/>
          <a:p>
            <a:r>
              <a:rPr lang="ru-RU" sz="2800" b="1" spc="-30" dirty="0">
                <a:solidFill>
                  <a:schemeClr val="bg1"/>
                </a:solidFill>
                <a:latin typeface="Ubuntu" panose="020B0504030602030204" pitchFamily="34" charset="0"/>
              </a:rPr>
              <a:t>Участники</a:t>
            </a:r>
            <a:r>
              <a:rPr lang="ru-RU" sz="2800" b="1" spc="-130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  <a:r>
              <a:rPr lang="ru-RU" sz="2800" b="1" spc="-35" dirty="0">
                <a:solidFill>
                  <a:schemeClr val="bg1"/>
                </a:solidFill>
                <a:latin typeface="Ubuntu" panose="020B0504030602030204" pitchFamily="34" charset="0"/>
              </a:rPr>
              <a:t>восстановительной</a:t>
            </a:r>
            <a:r>
              <a:rPr lang="ru-RU" sz="2800" b="1" spc="-114" dirty="0">
                <a:solidFill>
                  <a:schemeClr val="bg1"/>
                </a:solidFill>
                <a:latin typeface="Ubuntu" panose="020B0504030602030204" pitchFamily="34" charset="0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</a:rPr>
              <a:t>работы</a:t>
            </a:r>
            <a:endParaRPr lang="ru-RU" sz="28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81200" y="1323721"/>
            <a:ext cx="8454199" cy="360098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Директор / руководитель образовательной	организации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Специалисты ОО (психологи, социальные педагоги, заместители)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Педагоги класса / группы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Родители и законные представители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Обучающиеся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Специалисты системы профилактики</a:t>
            </a:r>
          </a:p>
          <a:p>
            <a:pPr>
              <a:buFont typeface="Wingdings" pitchFamily="2" charset="2"/>
              <a:buChar char="Ø"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Специалисты социальных служб</a:t>
            </a:r>
          </a:p>
          <a:p>
            <a:endParaRPr lang="ru-RU" sz="18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D4DFD3B-D2A2-B55A-7D61-C7D873650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799AD52-BF37-9197-CE35-ECF8A334ED98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object 7"/>
          <p:cNvSpPr txBox="1"/>
          <p:nvPr/>
        </p:nvSpPr>
        <p:spPr>
          <a:xfrm>
            <a:off x="1905000" y="1524001"/>
            <a:ext cx="8458201" cy="2654060"/>
          </a:xfrm>
          <a:prstGeom prst="rect">
            <a:avLst/>
          </a:prstGeom>
        </p:spPr>
        <p:txBody>
          <a:bodyPr vert="horz" wrap="square" lIns="0" tIns="162560" rIns="0" bIns="0" rtlCol="0">
            <a:spAutoFit/>
          </a:bodyPr>
          <a:lstStyle/>
          <a:p>
            <a:pPr marL="459105" indent="-446405">
              <a:spcBef>
                <a:spcPts val="1280"/>
              </a:spcBef>
              <a:buFont typeface="Wingdings"/>
              <a:buChar char=""/>
              <a:tabLst>
                <a:tab pos="459105" algn="l"/>
              </a:tabLst>
            </a:pPr>
            <a:r>
              <a:rPr spc="-20" dirty="0">
                <a:latin typeface="Ubuntu" panose="020B0504030602030204" pitchFamily="34" charset="0"/>
                <a:cs typeface="Arial" pitchFamily="34" charset="0"/>
              </a:rPr>
              <a:t>Предварительные</a:t>
            </a:r>
            <a:r>
              <a:rPr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встречи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со</a:t>
            </a:r>
            <a:r>
              <a:rPr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всеми</a:t>
            </a:r>
            <a:r>
              <a:rPr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20" dirty="0">
                <a:latin typeface="Ubuntu" panose="020B0504030602030204" pitchFamily="34" charset="0"/>
                <a:cs typeface="Arial" pitchFamily="34" charset="0"/>
              </a:rPr>
              <a:t>участниками</a:t>
            </a:r>
            <a:r>
              <a:rPr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ситуации</a:t>
            </a:r>
            <a:endParaRPr dirty="0">
              <a:latin typeface="Ubuntu" panose="020B0504030602030204" pitchFamily="34" charset="0"/>
              <a:cs typeface="Arial" pitchFamily="34" charset="0"/>
            </a:endParaRPr>
          </a:p>
          <a:p>
            <a:pPr marL="459105" indent="-446405">
              <a:spcBef>
                <a:spcPts val="1175"/>
              </a:spcBef>
              <a:buFont typeface="Wingdings"/>
              <a:buChar char=""/>
              <a:tabLst>
                <a:tab pos="459105" algn="l"/>
              </a:tabLst>
            </a:pP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Проведение</a:t>
            </a:r>
            <a:r>
              <a:rPr spc="-12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восстановительных</a:t>
            </a:r>
            <a:r>
              <a:rPr spc="-1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программ</a:t>
            </a:r>
            <a:endParaRPr dirty="0">
              <a:latin typeface="Ubuntu" panose="020B0504030602030204" pitchFamily="34" charset="0"/>
              <a:cs typeface="Arial" pitchFamily="34" charset="0"/>
            </a:endParaRPr>
          </a:p>
          <a:p>
            <a:pPr marL="459105" marR="3206115" indent="-447040">
              <a:lnSpc>
                <a:spcPct val="120000"/>
              </a:lnSpc>
              <a:spcBef>
                <a:spcPts val="1200"/>
              </a:spcBef>
              <a:buFont typeface="Wingdings"/>
              <a:buChar char=""/>
              <a:tabLst>
                <a:tab pos="459105" algn="l"/>
              </a:tabLst>
            </a:pP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Обсуждение</a:t>
            </a:r>
            <a:r>
              <a:rPr lang="ru-RU" spc="-114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трудностей</a:t>
            </a:r>
            <a:r>
              <a:rPr spc="-10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участников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,</a:t>
            </a:r>
            <a:r>
              <a:rPr lang="ru-RU" spc="-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 err="1">
                <a:latin typeface="Ubuntu" panose="020B0504030602030204" pitchFamily="34" charset="0"/>
                <a:cs typeface="Arial" pitchFamily="34" charset="0"/>
              </a:rPr>
              <a:t>проявившихся</a:t>
            </a:r>
            <a:r>
              <a:rPr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процессе</a:t>
            </a:r>
            <a:r>
              <a:rPr spc="-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восстановительной</a:t>
            </a:r>
            <a:r>
              <a:rPr lang="ru-RU" spc="-1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pc="-10" dirty="0" err="1">
                <a:latin typeface="Ubuntu" panose="020B0504030602030204" pitchFamily="34" charset="0"/>
                <a:cs typeface="Arial" pitchFamily="34" charset="0"/>
              </a:rPr>
              <a:t>работы</a:t>
            </a:r>
            <a:endParaRPr dirty="0">
              <a:latin typeface="Ubuntu" panose="020B0504030602030204" pitchFamily="34" charset="0"/>
              <a:cs typeface="Microsoft Sans Serif"/>
            </a:endParaRPr>
          </a:p>
          <a:p>
            <a:pPr marL="459105" indent="-446405">
              <a:spcBef>
                <a:spcPts val="5"/>
              </a:spcBef>
              <a:buFont typeface="Wingdings"/>
              <a:buChar char=""/>
              <a:tabLst>
                <a:tab pos="459105" algn="l"/>
              </a:tabLst>
            </a:pPr>
            <a:r>
              <a:rPr dirty="0">
                <a:latin typeface="Ubuntu" panose="020B0504030602030204" pitchFamily="34" charset="0"/>
                <a:cs typeface="Microsoft Sans Serif"/>
              </a:rPr>
              <a:t>Семинаров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для</a:t>
            </a:r>
            <a:r>
              <a:rPr spc="-9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педколлектива</a:t>
            </a:r>
            <a:endParaRPr dirty="0">
              <a:latin typeface="Ubuntu" panose="020B0504030602030204" pitchFamily="34" charset="0"/>
              <a:cs typeface="Microsoft Sans Serif"/>
            </a:endParaRPr>
          </a:p>
          <a:p>
            <a:pPr marL="459105" indent="-446405">
              <a:spcBef>
                <a:spcPts val="575"/>
              </a:spcBef>
              <a:buFont typeface="Wingdings"/>
              <a:buChar char=""/>
              <a:tabLst>
                <a:tab pos="459105" algn="l"/>
              </a:tabLst>
            </a:pPr>
            <a:r>
              <a:rPr spc="-30" dirty="0">
                <a:latin typeface="Ubuntu" panose="020B0504030602030204" pitchFamily="34" charset="0"/>
                <a:cs typeface="Microsoft Sans Serif"/>
              </a:rPr>
              <a:t>«Уроки</a:t>
            </a:r>
            <a:r>
              <a:rPr spc="-5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доброты»</a:t>
            </a:r>
            <a:r>
              <a:rPr spc="-70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dirty="0">
                <a:latin typeface="Ubuntu" panose="020B0504030602030204" pitchFamily="34" charset="0"/>
                <a:cs typeface="Microsoft Sans Serif"/>
              </a:rPr>
              <a:t>для</a:t>
            </a:r>
            <a:r>
              <a:rPr spc="-75" dirty="0">
                <a:latin typeface="Ubuntu" panose="020B0504030602030204" pitchFamily="34" charset="0"/>
                <a:cs typeface="Microsoft Sans Serif"/>
              </a:rPr>
              <a:t> </a:t>
            </a:r>
            <a:r>
              <a:rPr spc="-10" dirty="0">
                <a:latin typeface="Ubuntu" panose="020B0504030602030204" pitchFamily="34" charset="0"/>
                <a:cs typeface="Microsoft Sans Serif"/>
              </a:rPr>
              <a:t>обучающихся</a:t>
            </a:r>
            <a:endParaRPr dirty="0">
              <a:latin typeface="Ubuntu" panose="020B0504030602030204" pitchFamily="34" charset="0"/>
              <a:cs typeface="Microsoft Sans Serif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7543800" y="3276601"/>
            <a:ext cx="2136076" cy="2597785"/>
            <a:chOff x="7701406" y="3495052"/>
            <a:chExt cx="3985895" cy="259778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39506" y="3533152"/>
              <a:ext cx="3909695" cy="252120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720456" y="3514102"/>
              <a:ext cx="3947795" cy="2559685"/>
            </a:xfrm>
            <a:custGeom>
              <a:avLst/>
              <a:gdLst/>
              <a:ahLst/>
              <a:cxnLst/>
              <a:rect l="l" t="t" r="r" b="b"/>
              <a:pathLst>
                <a:path w="3947795" h="2559685">
                  <a:moveTo>
                    <a:pt x="0" y="2559304"/>
                  </a:moveTo>
                  <a:lnTo>
                    <a:pt x="3947795" y="2559304"/>
                  </a:lnTo>
                  <a:lnTo>
                    <a:pt x="3947795" y="0"/>
                  </a:lnTo>
                  <a:lnTo>
                    <a:pt x="0" y="0"/>
                  </a:lnTo>
                  <a:lnTo>
                    <a:pt x="0" y="2559304"/>
                  </a:lnTo>
                  <a:close/>
                </a:path>
              </a:pathLst>
            </a:custGeom>
            <a:ln w="38100">
              <a:solidFill>
                <a:srgbClr val="00C2C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7B6F4F-02B3-0C0C-D62D-8601E5A85B5D}"/>
              </a:ext>
            </a:extLst>
          </p:cNvPr>
          <p:cNvSpPr txBox="1"/>
          <p:nvPr/>
        </p:nvSpPr>
        <p:spPr>
          <a:xfrm>
            <a:off x="1367448" y="337831"/>
            <a:ext cx="8224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Ход</a:t>
            </a:r>
            <a:r>
              <a:rPr lang="ru-RU" sz="2800" b="1" spc="-175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восстановительной</a:t>
            </a:r>
            <a:r>
              <a:rPr lang="ru-RU" sz="2800" b="1" spc="-185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/>
              </a:rPr>
              <a:t>работы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80DA9E4-2A88-778D-5513-352C85140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CFEF95B-866D-02CB-DECF-022613F781DE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6E16C1-D24D-4057-9C6F-593A8519A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091" y="104141"/>
            <a:ext cx="7696200" cy="990600"/>
          </a:xfrm>
        </p:spPr>
        <p:txBody>
          <a:bodyPr>
            <a:noAutofit/>
          </a:bodyPr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Подготовка участников к переговорам.</a:t>
            </a:r>
            <a:b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</a:br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Предварительная встреча с участниками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0BB4E02-D857-4FE7-B3C3-CAEE03F4916D}"/>
              </a:ext>
            </a:extLst>
          </p:cNvPr>
          <p:cNvSpPr/>
          <p:nvPr/>
        </p:nvSpPr>
        <p:spPr>
          <a:xfrm>
            <a:off x="2057400" y="1729155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Ubuntu" panose="020B0504030602030204" pitchFamily="34" charset="0"/>
                <a:cs typeface="Arial" panose="020B0604020202020204" pitchFamily="34" charset="0"/>
              </a:rPr>
              <a:t>Определить  организатора коммуникации, который не вовлечен в конфликтную ситуацию (обученный член команды ШСП)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2733041"/>
            <a:ext cx="8153400" cy="341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lvl="3">
              <a:lnSpc>
                <a:spcPct val="110000"/>
              </a:lnSpc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1.Установление доверительного контакта с каждым из участников</a:t>
            </a:r>
          </a:p>
          <a:p>
            <a:pPr marL="95250" lvl="3" indent="-95250">
              <a:lnSpc>
                <a:spcPct val="110000"/>
              </a:lnSpc>
              <a:tabLst>
                <a:tab pos="0" algn="l"/>
              </a:tabLst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 2. Организация  процесса рефлексии и  самоопределения у каждого из участников по поводу произошедшей ситуации, приглашение их в активную ответственную позицию  </a:t>
            </a:r>
          </a:p>
          <a:p>
            <a:pPr marL="457200" indent="-457200">
              <a:lnSpc>
                <a:spcPct val="110000"/>
              </a:lnSpc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3.Определение правил встречи, обеспечивающих безопасный и уважительный диалог </a:t>
            </a:r>
          </a:p>
          <a:p>
            <a:pPr marL="457200" indent="-457200">
              <a:lnSpc>
                <a:spcPct val="110000"/>
              </a:lnSpc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4.Определение участников, согласование их роли, последовательности высказываний </a:t>
            </a:r>
          </a:p>
          <a:p>
            <a:pPr marL="457200" indent="-457200">
              <a:lnSpc>
                <a:spcPct val="110000"/>
              </a:lnSpc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5. Согласование основной темы встречи: что будет обсуждаться, а что точно не будет</a:t>
            </a:r>
          </a:p>
          <a:p>
            <a:pPr marL="457200" indent="-457200">
              <a:lnSpc>
                <a:spcPct val="110000"/>
              </a:lnSpc>
            </a:pPr>
            <a:r>
              <a:rPr lang="ru-RU" dirty="0">
                <a:latin typeface="Ubuntu" panose="020B0504030602030204" pitchFamily="34" charset="0"/>
                <a:cs typeface="Arial" panose="020B0604020202020204" pitchFamily="34" charset="0"/>
              </a:rPr>
              <a:t>6. Согласование обсуждаемых вопросов и их последовательности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6EADD12-539E-E725-3B4B-174A5D983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109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5617D2D-FC08-7FE8-84F3-8134934EE6DA}"/>
              </a:ext>
            </a:extLst>
          </p:cNvPr>
          <p:cNvSpPr txBox="1"/>
          <p:nvPr/>
        </p:nvSpPr>
        <p:spPr>
          <a:xfrm>
            <a:off x="1539553" y="1282045"/>
            <a:ext cx="8838161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ru-RU" sz="4000" dirty="0" smtClean="0">
                <a:solidFill>
                  <a:schemeClr val="bg1"/>
                </a:solidFill>
              </a:rPr>
              <a:t>Роль школьных служб примирения в профилактике деструктивного поведения несовершеннолетних</a:t>
            </a:r>
            <a:endParaRPr lang="ru-RU" sz="4000" b="1" dirty="0">
              <a:solidFill>
                <a:schemeClr val="bg1"/>
              </a:solidFill>
              <a:latin typeface="Martian Mono" panose="020B0009020000000004" pitchFamily="49" charset="0"/>
              <a:ea typeface="Moniqa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C5DACFC-5482-4E02-4FED-B1C6E80564B6}"/>
              </a:ext>
            </a:extLst>
          </p:cNvPr>
          <p:cNvSpPr txBox="1"/>
          <p:nvPr/>
        </p:nvSpPr>
        <p:spPr>
          <a:xfrm>
            <a:off x="2090057" y="5268686"/>
            <a:ext cx="5297714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 smtClean="0">
                <a:solidFill>
                  <a:schemeClr val="bg1"/>
                </a:solidFill>
              </a:rPr>
              <a:t>Тарасова Вера Валерьевна, старший преподаватель кафедры общего образования и психологии МАОУ ДПО ИПК, руководитель ГПМО кураторов ШСП </a:t>
            </a:r>
            <a:endParaRPr lang="ru-RU" dirty="0">
              <a:solidFill>
                <a:schemeClr val="bg1"/>
              </a:solidFill>
              <a:latin typeface="Ubuntu" panose="020B0504030602030204" pitchFamily="34" charset="0"/>
              <a:ea typeface="Moniqa Black" pitchFamily="2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134E055-AA10-9318-67DA-DA2A47C5E805}"/>
              </a:ext>
            </a:extLst>
          </p:cNvPr>
          <p:cNvGrpSpPr/>
          <p:nvPr/>
        </p:nvGrpSpPr>
        <p:grpSpPr>
          <a:xfrm>
            <a:off x="1727653" y="5637456"/>
            <a:ext cx="213743" cy="274320"/>
            <a:chOff x="6015037" y="3333654"/>
            <a:chExt cx="159448" cy="190595"/>
          </a:xfrm>
          <a:solidFill>
            <a:schemeClr val="bg1"/>
          </a:solidFill>
        </p:grpSpPr>
        <p:sp>
          <p:nvSpPr>
            <p:cNvPr id="8" name="Полилиния: фигура 7">
              <a:extLst>
                <a:ext uri="{FF2B5EF4-FFF2-40B4-BE49-F238E27FC236}">
                  <a16:creationId xmlns:a16="http://schemas.microsoft.com/office/drawing/2014/main" xmlns="" id="{1BE8AF0D-7E75-39E7-FC1E-C02667EB0431}"/>
                </a:ext>
              </a:extLst>
            </p:cNvPr>
            <p:cNvSpPr/>
            <p:nvPr/>
          </p:nvSpPr>
          <p:spPr>
            <a:xfrm>
              <a:off x="6015037" y="3447764"/>
              <a:ext cx="159448" cy="76485"/>
            </a:xfrm>
            <a:custGeom>
              <a:avLst/>
              <a:gdLst>
                <a:gd name="connsiteX0" fmla="*/ 159449 w 159448"/>
                <a:gd name="connsiteY0" fmla="*/ 69342 h 76485"/>
                <a:gd name="connsiteX1" fmla="*/ 157353 w 159448"/>
                <a:gd name="connsiteY1" fmla="*/ 74390 h 76485"/>
                <a:gd name="connsiteX2" fmla="*/ 152305 w 159448"/>
                <a:gd name="connsiteY2" fmla="*/ 76486 h 76485"/>
                <a:gd name="connsiteX3" fmla="*/ 7144 w 159448"/>
                <a:gd name="connsiteY3" fmla="*/ 76486 h 76485"/>
                <a:gd name="connsiteX4" fmla="*/ 2096 w 159448"/>
                <a:gd name="connsiteY4" fmla="*/ 74390 h 76485"/>
                <a:gd name="connsiteX5" fmla="*/ 0 w 159448"/>
                <a:gd name="connsiteY5" fmla="*/ 69342 h 76485"/>
                <a:gd name="connsiteX6" fmla="*/ 79724 w 159448"/>
                <a:gd name="connsiteY6" fmla="*/ 0 h 76485"/>
                <a:gd name="connsiteX7" fmla="*/ 159449 w 159448"/>
                <a:gd name="connsiteY7" fmla="*/ 69342 h 7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448" h="76485">
                  <a:moveTo>
                    <a:pt x="159449" y="69342"/>
                  </a:moveTo>
                  <a:cubicBezTo>
                    <a:pt x="159449" y="71247"/>
                    <a:pt x="158687" y="73057"/>
                    <a:pt x="157353" y="74390"/>
                  </a:cubicBezTo>
                  <a:cubicBezTo>
                    <a:pt x="156019" y="75724"/>
                    <a:pt x="154210" y="76486"/>
                    <a:pt x="152305" y="76486"/>
                  </a:cubicBezTo>
                  <a:lnTo>
                    <a:pt x="7144" y="76486"/>
                  </a:lnTo>
                  <a:cubicBezTo>
                    <a:pt x="5239" y="76486"/>
                    <a:pt x="3429" y="75724"/>
                    <a:pt x="2096" y="74390"/>
                  </a:cubicBezTo>
                  <a:cubicBezTo>
                    <a:pt x="762" y="73057"/>
                    <a:pt x="0" y="71247"/>
                    <a:pt x="0" y="69342"/>
                  </a:cubicBezTo>
                  <a:cubicBezTo>
                    <a:pt x="0" y="30289"/>
                    <a:pt x="42863" y="0"/>
                    <a:pt x="79724" y="0"/>
                  </a:cubicBezTo>
                  <a:cubicBezTo>
                    <a:pt x="116586" y="0"/>
                    <a:pt x="159449" y="30289"/>
                    <a:pt x="159449" y="69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xmlns="" id="{BE45D1E2-F19B-DBEF-D4FC-A2F97BA34E3E}"/>
                </a:ext>
              </a:extLst>
            </p:cNvPr>
            <p:cNvSpPr/>
            <p:nvPr/>
          </p:nvSpPr>
          <p:spPr>
            <a:xfrm>
              <a:off x="6046201" y="3333654"/>
              <a:ext cx="97137" cy="97190"/>
            </a:xfrm>
            <a:custGeom>
              <a:avLst/>
              <a:gdLst>
                <a:gd name="connsiteX0" fmla="*/ 97137 w 97137"/>
                <a:gd name="connsiteY0" fmla="*/ 48768 h 97190"/>
                <a:gd name="connsiteX1" fmla="*/ 88946 w 97137"/>
                <a:gd name="connsiteY1" fmla="*/ 75724 h 97190"/>
                <a:gd name="connsiteX2" fmla="*/ 67134 w 97137"/>
                <a:gd name="connsiteY2" fmla="*/ 93536 h 97190"/>
                <a:gd name="connsiteX3" fmla="*/ 39035 w 97137"/>
                <a:gd name="connsiteY3" fmla="*/ 96298 h 97190"/>
                <a:gd name="connsiteX4" fmla="*/ 14175 w 97137"/>
                <a:gd name="connsiteY4" fmla="*/ 82963 h 97190"/>
                <a:gd name="connsiteX5" fmla="*/ 935 w 97137"/>
                <a:gd name="connsiteY5" fmla="*/ 58103 h 97190"/>
                <a:gd name="connsiteX6" fmla="*/ 3697 w 97137"/>
                <a:gd name="connsiteY6" fmla="*/ 30004 h 97190"/>
                <a:gd name="connsiteX7" fmla="*/ 21604 w 97137"/>
                <a:gd name="connsiteY7" fmla="*/ 8192 h 97190"/>
                <a:gd name="connsiteX8" fmla="*/ 48560 w 97137"/>
                <a:gd name="connsiteY8" fmla="*/ 0 h 97190"/>
                <a:gd name="connsiteX9" fmla="*/ 82945 w 97137"/>
                <a:gd name="connsiteY9" fmla="*/ 14288 h 97190"/>
                <a:gd name="connsiteX10" fmla="*/ 97137 w 97137"/>
                <a:gd name="connsiteY10" fmla="*/ 48673 h 97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137" h="97190">
                  <a:moveTo>
                    <a:pt x="97137" y="48768"/>
                  </a:moveTo>
                  <a:cubicBezTo>
                    <a:pt x="97137" y="58388"/>
                    <a:pt x="94280" y="67723"/>
                    <a:pt x="88946" y="75724"/>
                  </a:cubicBezTo>
                  <a:cubicBezTo>
                    <a:pt x="83612" y="83725"/>
                    <a:pt x="75992" y="89916"/>
                    <a:pt x="67134" y="93536"/>
                  </a:cubicBezTo>
                  <a:cubicBezTo>
                    <a:pt x="58275" y="97155"/>
                    <a:pt x="48465" y="98108"/>
                    <a:pt x="39035" y="96298"/>
                  </a:cubicBezTo>
                  <a:cubicBezTo>
                    <a:pt x="29605" y="94393"/>
                    <a:pt x="20937" y="89821"/>
                    <a:pt x="14175" y="82963"/>
                  </a:cubicBezTo>
                  <a:cubicBezTo>
                    <a:pt x="7412" y="76200"/>
                    <a:pt x="2745" y="67532"/>
                    <a:pt x="935" y="58103"/>
                  </a:cubicBezTo>
                  <a:cubicBezTo>
                    <a:pt x="-970" y="48673"/>
                    <a:pt x="78" y="38957"/>
                    <a:pt x="3697" y="30004"/>
                  </a:cubicBezTo>
                  <a:cubicBezTo>
                    <a:pt x="7412" y="21146"/>
                    <a:pt x="13603" y="13526"/>
                    <a:pt x="21604" y="8192"/>
                  </a:cubicBezTo>
                  <a:cubicBezTo>
                    <a:pt x="29605" y="2858"/>
                    <a:pt x="38940" y="0"/>
                    <a:pt x="48560" y="0"/>
                  </a:cubicBezTo>
                  <a:cubicBezTo>
                    <a:pt x="61419" y="0"/>
                    <a:pt x="73801" y="5143"/>
                    <a:pt x="82945" y="14288"/>
                  </a:cubicBezTo>
                  <a:cubicBezTo>
                    <a:pt x="92089" y="23432"/>
                    <a:pt x="97137" y="35814"/>
                    <a:pt x="97137" y="486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latin typeface="Martian Mono" panose="020B00090200000000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759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C5AF2571-8D06-D0AA-3F7C-D3018AE63853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0F75A4-9A43-43D1-816A-30B71259E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481" y="132081"/>
            <a:ext cx="9103360" cy="1066800"/>
          </a:xfrm>
        </p:spPr>
        <p:txBody>
          <a:bodyPr>
            <a:noAutofit/>
          </a:bodyPr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Организация и управление коммуникацией </a:t>
            </a:r>
            <a:b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</a:br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между конфликтующими и другими участниками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8222705-A877-47DF-B1F5-64C164D2A5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828800" y="1905000"/>
            <a:ext cx="8534400" cy="468245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Подготовить каждого из участников к конструктивному диалогу в рамках восстановительного процесса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Удерживать нейтральную позицию по отношению ко всем участникам конфликтной ситуации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Обеспечить безопасное пространство диалога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Предоставлять слово всем участникам по очереди в согласованной последовательности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Перефразировать и переспрашивать, чтобы у всех появилось понимание, что важного говорящий пытался донести (понять - не обязательно согласиться с ним)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Не переходить на другую тему, пока не исчерпали предыдущую (пока не возникало понимание или решение)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Фиксировать у себя или на ватмане/</a:t>
            </a:r>
            <a:r>
              <a:rPr lang="ru-RU" sz="1800" dirty="0" err="1">
                <a:latin typeface="Ubuntu" panose="020B0504030602030204" pitchFamily="34" charset="0"/>
                <a:cs typeface="Arial" panose="020B0604020202020204" pitchFamily="34" charset="0"/>
              </a:rPr>
              <a:t>флип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-чате решения на понятном языке действий (кто что будет делать и к какому сроку) </a:t>
            </a:r>
          </a:p>
          <a:p>
            <a:pPr marL="514350" indent="-514350" algn="just">
              <a:lnSpc>
                <a:spcPct val="120000"/>
              </a:lnSpc>
              <a:spcBef>
                <a:spcPts val="0"/>
              </a:spcBef>
              <a:buClr>
                <a:srgbClr val="C00000"/>
              </a:buClr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При необходимости договориться о следующей встрече по реализации договоренностей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F944D0B-D5C8-E374-2227-F4B12EDD4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69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2F6AFE0-A900-8584-B932-34E6F2E7E899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6128A8-55A5-460C-B40A-ADEDB7388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5222" y="-63341"/>
            <a:ext cx="8680762" cy="1325563"/>
          </a:xfrm>
        </p:spPr>
        <p:txBody>
          <a:bodyPr>
            <a:noAutofit/>
          </a:bodyPr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Формирование воспитательной позиции родителей  в ситуации конфликта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7D4D677-7565-463B-A9D3-C98E15CDE29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06880" y="1825627"/>
            <a:ext cx="5872864" cy="4033637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Смысл участия  родителей в восстановительных программах не в том, чтобы им решить ситуацию за своих детей или столкнуться друг с другом в ходе переговоров, а в том, чтобы они </a:t>
            </a:r>
            <a:r>
              <a:rPr lang="ru-RU" sz="1800" b="1" dirty="0">
                <a:latin typeface="Ubuntu" panose="020B0504030602030204" pitchFamily="34" charset="0"/>
                <a:cs typeface="Arial" panose="020B0604020202020204" pitchFamily="34" charset="0"/>
              </a:rPr>
              <a:t>помогли детям самим решить свою ситуацию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800" dirty="0"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помочь детям увидеть </a:t>
            </a:r>
            <a:r>
              <a:rPr lang="ru-RU" sz="1800" b="1" dirty="0">
                <a:latin typeface="Ubuntu" panose="020B0504030602030204" pitchFamily="34" charset="0"/>
                <a:cs typeface="Arial" panose="020B0604020202020204" pitchFamily="34" charset="0"/>
              </a:rPr>
              <a:t>последствия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 своих действий 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помочь детям принять на себя </a:t>
            </a:r>
            <a:r>
              <a:rPr lang="ru-RU" sz="1800" b="1" dirty="0">
                <a:latin typeface="Ubuntu" panose="020B0504030602030204" pitchFamily="34" charset="0"/>
                <a:cs typeface="Arial" panose="020B0604020202020204" pitchFamily="34" charset="0"/>
              </a:rPr>
              <a:t>ответственность 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и исправить/загладить причиненный вред/обиду</a:t>
            </a:r>
          </a:p>
          <a:p>
            <a:pPr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научить детей </a:t>
            </a:r>
            <a:r>
              <a:rPr lang="ru-RU" sz="1800" b="1" dirty="0">
                <a:latin typeface="Ubuntu" panose="020B0504030602030204" pitchFamily="34" charset="0"/>
                <a:cs typeface="Arial" panose="020B0604020202020204" pitchFamily="34" charset="0"/>
              </a:rPr>
              <a:t>ассертивности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 в поведении (умению конструктивно отстаивать свои границы и достигать своих целей, не причиняя вред окружающим)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800" dirty="0"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1800" dirty="0"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3">
            <a:extLst>
              <a:ext uri="{FF2B5EF4-FFF2-40B4-BE49-F238E27FC236}">
                <a16:creationId xmlns:a16="http://schemas.microsoft.com/office/drawing/2014/main" xmlns="" id="{E65713C9-2A0F-4993-B118-F1C925794D7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551294" y="6404890"/>
            <a:ext cx="2057400" cy="365125"/>
          </a:xfrm>
          <a:prstGeom prst="rect">
            <a:avLst/>
          </a:prstGeom>
        </p:spPr>
        <p:txBody>
          <a:bodyPr/>
          <a:lstStyle/>
          <a:p>
            <a:fld id="{EC275CB7-FFDD-4F1E-A364-762AD9923786}" type="slidenum">
              <a:rPr lang="ru-RU" smtClean="0">
                <a:solidFill>
                  <a:srgbClr val="002060"/>
                </a:solidFill>
                <a:latin typeface="Ubuntu" panose="020B0504030602030204" pitchFamily="34" charset="0"/>
                <a:cs typeface="Arial" panose="020B0604020202020204" pitchFamily="34" charset="0"/>
              </a:rPr>
              <a:pPr/>
              <a:t>21</a:t>
            </a:fld>
            <a:endParaRPr lang="ru-RU" dirty="0">
              <a:solidFill>
                <a:srgbClr val="002060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xmlns="" id="{DD53ABC8-D10B-481C-8090-C245DE7FB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744" y="1825627"/>
            <a:ext cx="3088256" cy="403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95C1F59-D5DC-5325-95AD-FAC987A77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90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04B30ED-73B7-1285-1EBF-A633D80F108F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5355" y="174388"/>
            <a:ext cx="7355840" cy="850106"/>
          </a:xfrm>
        </p:spPr>
        <p:txBody>
          <a:bodyPr>
            <a:normAutofit fontScale="90000"/>
          </a:bodyPr>
          <a:lstStyle/>
          <a:p>
            <a:r>
              <a:rPr lang="ru-RU" sz="3100" i="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Технологии медиативного и восстановительного подходов </a:t>
            </a:r>
            <a:endParaRPr lang="ru-RU" sz="3100" dirty="0">
              <a:solidFill>
                <a:schemeClr val="bg1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91544" y="1765713"/>
            <a:ext cx="8219256" cy="492941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latin typeface="Ubuntu" panose="020B0504030602030204" pitchFamily="34" charset="0"/>
              </a:rPr>
              <a:t>Техника «Петля понимания»</a:t>
            </a:r>
            <a:endParaRPr lang="ru-RU" sz="18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</a:rPr>
              <a:t>Петля понимания (другие названия: «</a:t>
            </a:r>
            <a:r>
              <a:rPr lang="ru-RU" sz="1800" dirty="0" err="1">
                <a:latin typeface="Ubuntu" panose="020B0504030602030204" pitchFamily="34" charset="0"/>
              </a:rPr>
              <a:t>Looping</a:t>
            </a:r>
            <a:r>
              <a:rPr lang="ru-RU" sz="1800" dirty="0">
                <a:latin typeface="Ubuntu" panose="020B0504030602030204" pitchFamily="34" charset="0"/>
              </a:rPr>
              <a:t>», «Эхо-техника») - это одна из базовых техник медиации, наиболее простая и действенная. Суть ее заключается в том, чтобы определить основной смысл сказанного человеком, а затем ответной фразой дать собеседнику понять, что услышали его и уточнить, правильно ли его поняли.</a:t>
            </a: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3473624"/>
            <a:ext cx="532859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0672944-85CC-CBF0-658E-31F3C91E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181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F0B6E00-9DE5-19B3-6F72-DBF1FD1E184B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304" y="211642"/>
            <a:ext cx="6324600" cy="775597"/>
          </a:xfrm>
        </p:spPr>
        <p:txBody>
          <a:bodyPr/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Технологии медиативного и восстановительного подходов </a:t>
            </a:r>
            <a:endParaRPr lang="ru-RU" i="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919536" y="1720379"/>
            <a:ext cx="8062664" cy="471338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Ubuntu" panose="020B0504030602030204" pitchFamily="34" charset="0"/>
                <a:ea typeface="Calibri"/>
                <a:cs typeface="Arial" pitchFamily="34" charset="0"/>
              </a:rPr>
              <a:t>Техника «Отражение чувств»</a:t>
            </a:r>
            <a:endParaRPr lang="ru-RU" sz="1800" dirty="0">
              <a:solidFill>
                <a:srgbClr val="000000"/>
              </a:solidFill>
              <a:latin typeface="Ubuntu" panose="020B0504030602030204" pitchFamily="34" charset="0"/>
              <a:ea typeface="Calibri"/>
              <a:cs typeface="Arial" pitchFamily="34" charset="0"/>
            </a:endParaRP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Суть техники - в озвучивании тех чувств, эмоций и состояний, которые испытывает собеседник, даже если он не называет их прямо, без отражения или при минимальном отражении самого содержания контекста. Прием используется в работе с сильными эмоциональными состояниями людей в следующем порядке: выслушивание человека, реконструкция состояния, словесное выражение (отражение) состояния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516" y="4077073"/>
            <a:ext cx="5580796" cy="2528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E4F1906-B3DE-F5AB-2284-C6F57A5D5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66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5E34F2A-61B7-172A-4E43-A85DB980D515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6280" y="271689"/>
            <a:ext cx="6781800" cy="775597"/>
          </a:xfrm>
        </p:spPr>
        <p:txBody>
          <a:bodyPr/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Технологии медиативного и восстановительного подходов </a:t>
            </a:r>
            <a:endParaRPr lang="ru-RU" i="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551543" y="1524001"/>
            <a:ext cx="10566400" cy="46021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63525" indent="-263525">
              <a:buNone/>
            </a:pPr>
            <a:r>
              <a:rPr lang="ru-RU" sz="1800" b="1" dirty="0">
                <a:latin typeface="Ubuntu" panose="020B0504030602030204" pitchFamily="34" charset="0"/>
                <a:cs typeface="Arial" pitchFamily="34" charset="0"/>
              </a:rPr>
              <a:t>Техника «Рефрейминг»(перефразирование</a:t>
            </a:r>
            <a:r>
              <a:rPr lang="ru-RU" sz="1800" b="1" i="0" u="none" strike="noStrike" baseline="0" dirty="0">
                <a:latin typeface="Ubuntu" panose="020B0504030602030204" pitchFamily="34" charset="0"/>
              </a:rPr>
              <a:t>)</a:t>
            </a:r>
            <a:endParaRPr lang="ru-RU" sz="1800" dirty="0">
              <a:latin typeface="Ubuntu" panose="020B0504030602030204" pitchFamily="34" charset="0"/>
            </a:endParaRPr>
          </a:p>
          <a:p>
            <a:pPr marL="263525" indent="-263525"/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Переформулированная фраза должна отвечать следующим критериям:</a:t>
            </a:r>
          </a:p>
          <a:p>
            <a:pPr marL="263525" indent="-263525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- начинаться со слов «Я тебя правильно понимаю.», «Я слышу, что ты.». Важно не делать заключений, а только предполагать. Ребенок либо подтвердит, либо поправит собеседника;</a:t>
            </a:r>
          </a:p>
          <a:p>
            <a:pPr marL="263525" indent="-263525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- не содержать в себе упоминаний других людей («.тебе не нравится, что мама критикует.»);</a:t>
            </a:r>
          </a:p>
          <a:p>
            <a:pPr marL="263525" indent="-263525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- озвучивать то, что для человека важно или то, что он хотел бы, а не то, что ему не нравится или что он требует («.ты хочешь, чтобы к твоему увлечению относились серьезно?»);</a:t>
            </a:r>
          </a:p>
          <a:p>
            <a:pPr marL="263525" indent="-263525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- иногда может содержать наблюдение об эмоциях («...я вижу тебе обидно», «...слышу ты раздражен»).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828" y="5052578"/>
            <a:ext cx="4238171" cy="169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06642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F2AE109-A9C6-3B69-E698-1DDD6BDB4A3D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0565" y="211642"/>
            <a:ext cx="6248400" cy="775597"/>
          </a:xfrm>
        </p:spPr>
        <p:txBody>
          <a:bodyPr/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Технологии медиативного и восстановительного подходов </a:t>
            </a:r>
            <a:endParaRPr lang="ru-RU" i="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534160" y="1268760"/>
            <a:ext cx="10088880" cy="518457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latin typeface="Ubuntu" panose="020B0504030602030204" pitchFamily="34" charset="0"/>
                <a:cs typeface="Arial" pitchFamily="34" charset="0"/>
              </a:rPr>
              <a:t>Техника «Я-сообщение»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Структура техники «Я-сообщение»: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1. Конкретные наблюдаемые нами действия, которые влияют на наше благополучие — это нужно, чтобы установить контекст разговора, указать на определенное событие или поступок человека.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«Когда я вижу / слышу...»;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2. Наши чувства относительно того, что мы наблюдаем - это помогает ясно проговорить собеседнику наше отношение к сложившейся ситуации.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«Я чувствую, что...»;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3. Потребности, ценности, желание и все остальное, что формирует наши чувства, дают возможность поделиться с собеседником итоговой целью, которой вы хотите достичь через общение.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«Для меня важно/Потому что я нуждаюсь в...»;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4. Конкретные действия, о которых мы просим, чтобы обогатить свою жизнь, позволяют предоставить собеседнику план действий по удовлетворению своей же потребности.</a:t>
            </a:r>
          </a:p>
          <a:p>
            <a:pPr marL="0" indent="0">
              <a:buNone/>
            </a:pPr>
            <a:r>
              <a:rPr lang="ru-RU" sz="1800" dirty="0">
                <a:latin typeface="Ubuntu" panose="020B0504030602030204" pitchFamily="34" charset="0"/>
              </a:rPr>
              <a:t>«Могли бы вы/Я прошу тебя...».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612" y="5113665"/>
            <a:ext cx="3384376" cy="1515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4D5E37-1AD6-996C-8069-1455E6E9F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65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156147"/>
              </p:ext>
            </p:extLst>
          </p:nvPr>
        </p:nvGraphicFramePr>
        <p:xfrm>
          <a:off x="682906" y="990599"/>
          <a:ext cx="10995950" cy="577683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010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85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1572"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</a:pPr>
                      <a:r>
                        <a:rPr sz="16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Методический</a:t>
                      </a:r>
                      <a:r>
                        <a:rPr sz="1600" b="1" spc="-5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материал</a:t>
                      </a:r>
                      <a:endParaRPr sz="1600" dirty="0">
                        <a:solidFill>
                          <a:schemeClr val="bg1"/>
                        </a:solidFill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</a:pPr>
                      <a:r>
                        <a:rPr sz="16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Ссылка</a:t>
                      </a:r>
                      <a:endParaRPr sz="1600" dirty="0">
                        <a:solidFill>
                          <a:schemeClr val="bg1"/>
                        </a:solidFill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005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6289">
                <a:tc>
                  <a:txBody>
                    <a:bodyPr/>
                    <a:lstStyle/>
                    <a:p>
                      <a:pPr marL="67945" marR="61594" algn="just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Конвенция</a:t>
                      </a:r>
                      <a:r>
                        <a:rPr sz="1600" spc="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ООН</a:t>
                      </a:r>
                      <a:r>
                        <a:rPr sz="1600" spc="4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«О</a:t>
                      </a:r>
                      <a:r>
                        <a:rPr sz="1600" spc="5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правах</a:t>
                      </a:r>
                      <a:r>
                        <a:rPr sz="1600" spc="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ребенка»,</a:t>
                      </a:r>
                      <a:r>
                        <a:rPr sz="1600" spc="6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принятая</a:t>
                      </a:r>
                      <a:r>
                        <a:rPr sz="1600" spc="5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резолюцией</a:t>
                      </a:r>
                      <a:r>
                        <a:rPr sz="1600" spc="5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N</a:t>
                      </a:r>
                      <a:r>
                        <a:rPr sz="1600" spc="4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44/25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Генеральной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Ассамблеи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ООН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от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20.11.1989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года</a:t>
                      </a:r>
                      <a:r>
                        <a:rPr sz="1600" spc="1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(п.1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ст.13,</a:t>
                      </a:r>
                      <a:r>
                        <a:rPr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п.1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ст.19,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п.2</a:t>
                      </a:r>
                      <a:r>
                        <a:rPr sz="1600" spc="-1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ст.28,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п.1</a:t>
                      </a:r>
                      <a:r>
                        <a:rPr sz="1600" spc="-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ст.29)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111125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2"/>
                        </a:rPr>
                        <a:t>https://www.un.org/ru/documents/decl_conv/conventions/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2"/>
                        </a:rPr>
                        <a:t>childcon.shtml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9501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87057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tabLst>
                          <a:tab pos="4862195" algn="l"/>
                        </a:tabLst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Федеральный</a:t>
                      </a:r>
                      <a:r>
                        <a:rPr sz="1600" spc="19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закон</a:t>
                      </a:r>
                      <a:r>
                        <a:rPr sz="1600" spc="18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Российской</a:t>
                      </a:r>
                      <a:r>
                        <a:rPr sz="1600" spc="19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Федерации</a:t>
                      </a:r>
                      <a:r>
                        <a:rPr sz="1600" spc="19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 err="1">
                          <a:latin typeface="Ubuntu" panose="020B0504030602030204" pitchFamily="34" charset="0"/>
                          <a:cs typeface="Times New Roman"/>
                        </a:rPr>
                        <a:t>от</a:t>
                      </a:r>
                      <a:r>
                        <a:rPr sz="1600" spc="19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24.07.1998г.</a:t>
                      </a:r>
                      <a:r>
                        <a:rPr lang="ru-RU" sz="1600" spc="-10" baseline="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N</a:t>
                      </a:r>
                      <a:r>
                        <a:rPr sz="1600" spc="229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124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«Об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основных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гарантиях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прав</a:t>
                      </a:r>
                      <a:r>
                        <a:rPr sz="1600" spc="-4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ребенка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в</a:t>
                      </a:r>
                      <a:r>
                        <a:rPr sz="1600" spc="-5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РФ»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(ст.9)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1511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3"/>
                        </a:rPr>
                        <a:t>https://mur4.vsevobr.ru/uploads/files/docs/Доступная%2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3"/>
                        </a:rPr>
                        <a:t>0среда/124-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  <a:p>
                      <a:pPr marL="66675" marR="66040">
                        <a:lnSpc>
                          <a:spcPct val="100000"/>
                        </a:lnSpc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3"/>
                        </a:rPr>
                        <a:t>ФЗ%20Об%20основных%20гарантиях%20прав%20реб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3"/>
                        </a:rPr>
                        <a:t>енка.pdf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576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3144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Конституция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Российской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Федерации</a:t>
                      </a:r>
                      <a:r>
                        <a:rPr sz="1600" spc="-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(ст.2,</a:t>
                      </a:r>
                      <a:r>
                        <a:rPr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ч.1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ст.43,</a:t>
                      </a:r>
                      <a:r>
                        <a:rPr sz="1600" spc="-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44,</a:t>
                      </a:r>
                      <a:r>
                        <a:rPr sz="1600" spc="-5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45,</a:t>
                      </a:r>
                      <a:r>
                        <a:rPr sz="1600" spc="-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46)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79375">
                        <a:lnSpc>
                          <a:spcPct val="100000"/>
                        </a:lnSpc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4"/>
                        </a:rPr>
                        <a:t>https://base.garant.ru/10103000/74d82877bc402438fdbfac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4"/>
                        </a:rPr>
                        <a:t>f7333d9118/#block_5555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0939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Гражданский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кодекс</a:t>
                      </a:r>
                      <a:r>
                        <a:rPr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РФ</a:t>
                      </a:r>
                      <a:r>
                        <a:rPr sz="1600" spc="-4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(п.3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ст.22)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>
                        <a:lnSpc>
                          <a:spcPct val="100000"/>
                        </a:lnSpc>
                        <a:spcBef>
                          <a:spcPts val="710"/>
                        </a:spcBef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5"/>
                        </a:rPr>
                        <a:t>https://base.garant.ru/10164072/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81766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0272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Семейный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кодекс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РФ</a:t>
                      </a:r>
                      <a:r>
                        <a:rPr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(ст.57,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п.1,2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ст.63,ст.64,</a:t>
                      </a:r>
                      <a:r>
                        <a:rPr sz="1600" spc="-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п.1,4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ст.66)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88900">
                        <a:lnSpc>
                          <a:spcPct val="100000"/>
                        </a:lnSpc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6"/>
                        </a:rPr>
                        <a:t>https://normativ.kontur.ru/document?moduleId=1&amp;docum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6"/>
                        </a:rPr>
                        <a:t>entId=427610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12928"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Федеральный</a:t>
                      </a:r>
                      <a:r>
                        <a:rPr lang="ru-RU"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закон</a:t>
                      </a:r>
                      <a:r>
                        <a:rPr lang="ru-RU" sz="1600" spc="-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Российской</a:t>
                      </a:r>
                      <a:r>
                        <a:rPr lang="ru-RU"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Федерации</a:t>
                      </a:r>
                      <a:r>
                        <a:rPr lang="ru-RU" sz="1600" spc="-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от</a:t>
                      </a:r>
                      <a:r>
                        <a:rPr lang="ru-RU" sz="1600" spc="-1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29.12.2012г.</a:t>
                      </a:r>
                      <a:r>
                        <a:rPr lang="ru-RU"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N</a:t>
                      </a:r>
                      <a:r>
                        <a:rPr lang="ru-RU" sz="1600" spc="-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273-</a:t>
                      </a:r>
                      <a:r>
                        <a:rPr lang="ru-RU" sz="1600" spc="-25" dirty="0">
                          <a:latin typeface="Ubuntu" panose="020B0504030602030204" pitchFamily="34" charset="0"/>
                          <a:cs typeface="Times New Roman"/>
                        </a:rPr>
                        <a:t>ФЗ</a:t>
                      </a:r>
                      <a:endParaRPr lang="ru-RU" sz="1600" dirty="0">
                        <a:latin typeface="Ubuntu" panose="020B0504030602030204" pitchFamily="34" charset="0"/>
                        <a:cs typeface="Times New Roman"/>
                      </a:endParaRPr>
                    </a:p>
                    <a:p>
                      <a:pPr marL="67945">
                        <a:lnSpc>
                          <a:spcPct val="100000"/>
                        </a:lnSpc>
                      </a:pP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«Об</a:t>
                      </a:r>
                      <a:r>
                        <a:rPr lang="ru-RU"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образовании</a:t>
                      </a:r>
                      <a:r>
                        <a:rPr lang="ru-RU" sz="1600" spc="-3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в</a:t>
                      </a:r>
                      <a:r>
                        <a:rPr lang="ru-RU" sz="1600" spc="-5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Times New Roman"/>
                        </a:rPr>
                        <a:t>Российской</a:t>
                      </a:r>
                      <a:r>
                        <a:rPr lang="ru-RU" sz="1600" spc="-1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ru-RU" sz="1600" spc="-10" dirty="0">
                          <a:latin typeface="Ubuntu" panose="020B0504030602030204" pitchFamily="34" charset="0"/>
                          <a:cs typeface="Times New Roman"/>
                        </a:rPr>
                        <a:t>Федерации»</a:t>
                      </a:r>
                      <a:endParaRPr lang="ru-RU"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15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7"/>
                        </a:rPr>
                        <a:t>https://normativ.kontur.ru/document?moduleId=1&amp;docum</a:t>
                      </a:r>
                      <a:r>
                        <a:rPr lang="en-US"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lang="en-US" sz="1600" u="sng" spc="-10" dirty="0" err="1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7"/>
                        </a:rPr>
                        <a:t>entId</a:t>
                      </a:r>
                      <a:r>
                        <a:rPr lang="en-US"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7"/>
                        </a:rPr>
                        <a:t>=428031</a:t>
                      </a:r>
                      <a:endParaRPr lang="en-US"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174473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09627">
                <a:tc>
                  <a:txBody>
                    <a:bodyPr/>
                    <a:lstStyle/>
                    <a:p>
                      <a:pPr marL="67945" marR="60960" algn="just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Письмо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Минобрнауки</a:t>
                      </a:r>
                      <a:r>
                        <a:rPr sz="1600" spc="1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Российской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Федерации</a:t>
                      </a:r>
                      <a:r>
                        <a:rPr sz="1600" spc="12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от</a:t>
                      </a:r>
                      <a:r>
                        <a:rPr sz="1600" spc="10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18.12.2015г.</a:t>
                      </a:r>
                      <a:r>
                        <a:rPr sz="1600" spc="9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N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Times New Roman"/>
                        </a:rPr>
                        <a:t>07-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4317</a:t>
                      </a:r>
                      <a:r>
                        <a:rPr sz="1600" spc="24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«О</a:t>
                      </a:r>
                      <a:r>
                        <a:rPr sz="1600" spc="2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направлении</a:t>
                      </a:r>
                      <a:r>
                        <a:rPr sz="1600" spc="229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методических</a:t>
                      </a:r>
                      <a:r>
                        <a:rPr sz="1600" spc="2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рекомендаций</a:t>
                      </a:r>
                      <a:r>
                        <a:rPr sz="1600" spc="229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по</a:t>
                      </a:r>
                      <a:r>
                        <a:rPr sz="1600" spc="23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созданию</a:t>
                      </a:r>
                      <a:r>
                        <a:rPr sz="1600" spc="215" dirty="0"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spc="-50" dirty="0">
                          <a:latin typeface="Ubuntu" panose="020B0504030602030204" pitchFamily="34" charset="0"/>
                          <a:cs typeface="Times New Roman"/>
                        </a:rPr>
                        <a:t>и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развитию</a:t>
                      </a:r>
                      <a:r>
                        <a:rPr sz="1600" spc="260" dirty="0">
                          <a:latin typeface="Ubuntu" panose="020B0504030602030204" pitchFamily="34" charset="0"/>
                          <a:cs typeface="Times New Roman"/>
                        </a:rPr>
                        <a:t>  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служб</a:t>
                      </a:r>
                      <a:r>
                        <a:rPr sz="1600" spc="260" dirty="0">
                          <a:latin typeface="Ubuntu" panose="020B0504030602030204" pitchFamily="34" charset="0"/>
                          <a:cs typeface="Times New Roman"/>
                        </a:rPr>
                        <a:t>  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школьной</a:t>
                      </a:r>
                      <a:r>
                        <a:rPr sz="1600" spc="265" dirty="0">
                          <a:latin typeface="Ubuntu" panose="020B0504030602030204" pitchFamily="34" charset="0"/>
                          <a:cs typeface="Times New Roman"/>
                        </a:rPr>
                        <a:t>  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медиации</a:t>
                      </a:r>
                      <a:r>
                        <a:rPr sz="1600" spc="260" dirty="0">
                          <a:latin typeface="Ubuntu" panose="020B0504030602030204" pitchFamily="34" charset="0"/>
                          <a:cs typeface="Times New Roman"/>
                        </a:rPr>
                        <a:t>   </a:t>
                      </a:r>
                      <a:r>
                        <a:rPr sz="1600" dirty="0">
                          <a:latin typeface="Ubuntu" panose="020B0504030602030204" pitchFamily="34" charset="0"/>
                          <a:cs typeface="Times New Roman"/>
                        </a:rPr>
                        <a:t>в</a:t>
                      </a:r>
                      <a:r>
                        <a:rPr sz="1600" spc="254" dirty="0">
                          <a:latin typeface="Ubuntu" panose="020B0504030602030204" pitchFamily="34" charset="0"/>
                          <a:cs typeface="Times New Roman"/>
                        </a:rPr>
                        <a:t>  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Times New Roman"/>
                        </a:rPr>
                        <a:t>образовательных организациях»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47498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8"/>
                        </a:rPr>
                        <a:t>https://legalacts.ru/doc/pismo-minobrnauki-rossii-</a:t>
                      </a:r>
                      <a:r>
                        <a:rPr sz="1600" u="sng" spc="-25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8"/>
                        </a:rPr>
                        <a:t>ot-</a:t>
                      </a:r>
                      <a:r>
                        <a:rPr sz="1600" spc="-25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Times New Roman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Times New Roman"/>
                          <a:hlinkClick r:id="rId8"/>
                        </a:rPr>
                        <a:t>18122015-n-07-4317-o-napravlenii/</a:t>
                      </a:r>
                      <a:endParaRPr sz="1600" dirty="0">
                        <a:latin typeface="Ubuntu" panose="020B0504030602030204" pitchFamily="34" charset="0"/>
                        <a:cs typeface="Times New Roman"/>
                      </a:endParaRPr>
                    </a:p>
                  </a:txBody>
                  <a:tcPr marL="0" marR="0" marT="254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1132">
              <a:lnSpc>
                <a:spcPts val="1236"/>
              </a:lnSpc>
            </a:pPr>
            <a:fld id="{B6F15528-21DE-4FAA-801E-634DDDAF4B2B}" type="slidenum">
              <a:rPr lang="ru-RU" smtClean="0"/>
              <a:pPr marL="11132">
                <a:lnSpc>
                  <a:spcPts val="1236"/>
                </a:lnSpc>
              </a:pPr>
              <a:t>26</a:t>
            </a:fld>
            <a:endParaRPr spc="-22" dirty="0"/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xmlns="" id="{262EC41E-D3CA-9D06-C0D4-08844867EB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499886" y="349584"/>
            <a:ext cx="7391400" cy="399039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>
              <a:spcBef>
                <a:spcPts val="88"/>
              </a:spcBef>
            </a:pPr>
            <a:r>
              <a:rPr sz="2800" b="1" spc="-9" dirty="0">
                <a:latin typeface="Ubuntu" panose="020B0504030602030204" pitchFamily="34" charset="0"/>
                <a:cs typeface="Arial" pitchFamily="34" charset="0"/>
              </a:rPr>
              <a:t>Нормативно-</a:t>
            </a:r>
            <a:r>
              <a:rPr sz="2800" b="1" dirty="0">
                <a:latin typeface="Ubuntu" panose="020B0504030602030204" pitchFamily="34" charset="0"/>
                <a:cs typeface="Arial" pitchFamily="34" charset="0"/>
              </a:rPr>
              <a:t>правовые</a:t>
            </a:r>
            <a:r>
              <a:rPr sz="2800" b="1" spc="-13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800" b="1" spc="-9" dirty="0">
                <a:latin typeface="Ubuntu" panose="020B0504030602030204" pitchFamily="34" charset="0"/>
                <a:cs typeface="Arial" pitchFamily="34" charset="0"/>
              </a:rPr>
              <a:t>документы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99886" y="349584"/>
            <a:ext cx="7391400" cy="399039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>
              <a:spcBef>
                <a:spcPts val="88"/>
              </a:spcBef>
            </a:pPr>
            <a:r>
              <a:rPr sz="2800" b="1" spc="-9" dirty="0">
                <a:latin typeface="Ubuntu" panose="020B0504030602030204" pitchFamily="34" charset="0"/>
                <a:cs typeface="Arial" pitchFamily="34" charset="0"/>
              </a:rPr>
              <a:t>Нормативно-</a:t>
            </a:r>
            <a:r>
              <a:rPr sz="2800" b="1" dirty="0">
                <a:latin typeface="Ubuntu" panose="020B0504030602030204" pitchFamily="34" charset="0"/>
                <a:cs typeface="Arial" pitchFamily="34" charset="0"/>
              </a:rPr>
              <a:t>правовые</a:t>
            </a:r>
            <a:r>
              <a:rPr sz="2800" b="1" spc="-13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sz="2800" b="1" spc="-9" dirty="0">
                <a:latin typeface="Ubuntu" panose="020B0504030602030204" pitchFamily="34" charset="0"/>
                <a:cs typeface="Arial" pitchFamily="34" charset="0"/>
              </a:rPr>
              <a:t>документы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495898"/>
              </p:ext>
            </p:extLst>
          </p:nvPr>
        </p:nvGraphicFramePr>
        <p:xfrm>
          <a:off x="701040" y="1122875"/>
          <a:ext cx="11003280" cy="53855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3355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77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32681"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</a:pPr>
                      <a:r>
                        <a:rPr sz="18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Методический</a:t>
                      </a:r>
                      <a:r>
                        <a:rPr sz="1800" b="1" spc="-5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8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материал</a:t>
                      </a:r>
                      <a:endParaRPr sz="1800" dirty="0">
                        <a:solidFill>
                          <a:schemeClr val="bg1"/>
                        </a:solidFill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55"/>
                        </a:lnSpc>
                      </a:pPr>
                      <a:r>
                        <a:rPr sz="1800" b="1" spc="-10" dirty="0">
                          <a:solidFill>
                            <a:schemeClr val="bg1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Ссылка</a:t>
                      </a:r>
                      <a:endParaRPr sz="1800" dirty="0">
                        <a:solidFill>
                          <a:schemeClr val="bg1"/>
                        </a:solidFill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5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98239">
                <a:tc>
                  <a:txBody>
                    <a:bodyPr/>
                    <a:lstStyle/>
                    <a:p>
                      <a:pPr marL="67945" marR="59690" algn="just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Письмо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Минпросвещения</a:t>
                      </a:r>
                      <a:r>
                        <a:rPr sz="1600" spc="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Российской</a:t>
                      </a:r>
                      <a:r>
                        <a:rPr sz="1600" spc="-1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Федерации от</a:t>
                      </a:r>
                      <a:r>
                        <a:rPr sz="1600" spc="33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28.04.2020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г.</a:t>
                      </a:r>
                      <a:r>
                        <a:rPr sz="1600" spc="-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50" dirty="0">
                          <a:latin typeface="Ubuntu" panose="020B0504030602030204" pitchFamily="34" charset="0"/>
                          <a:cs typeface="Arial" pitchFamily="34" charset="0"/>
                        </a:rPr>
                        <a:t>N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ДГ-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375/07</a:t>
                      </a:r>
                      <a:r>
                        <a:rPr sz="1600" spc="390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«О</a:t>
                      </a:r>
                      <a:r>
                        <a:rPr sz="1600" spc="38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направлении</a:t>
                      </a:r>
                      <a:r>
                        <a:rPr sz="1600" spc="38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методических</a:t>
                      </a:r>
                      <a:r>
                        <a:rPr sz="1600" spc="38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рекомендаций</a:t>
                      </a:r>
                      <a:r>
                        <a:rPr sz="1600" spc="38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Arial" pitchFamily="34" charset="0"/>
                        </a:rPr>
                        <a:t>по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развитию</a:t>
                      </a:r>
                      <a:r>
                        <a:rPr sz="1600" spc="35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сети</a:t>
                      </a:r>
                      <a:r>
                        <a:rPr sz="1600" spc="36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служб</a:t>
                      </a:r>
                      <a:r>
                        <a:rPr sz="1600" spc="36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медиации</a:t>
                      </a:r>
                      <a:r>
                        <a:rPr sz="1600" spc="36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(примирения)</a:t>
                      </a:r>
                      <a:r>
                        <a:rPr sz="1600" spc="36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в</a:t>
                      </a:r>
                      <a:r>
                        <a:rPr sz="1600" spc="35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образовательных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  <a:p>
                      <a:pPr marL="67945" marR="63500" algn="just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организациях и</a:t>
                      </a:r>
                      <a:r>
                        <a:rPr sz="1600" spc="1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в</a:t>
                      </a:r>
                      <a:r>
                        <a:rPr sz="1600" spc="1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организациях</a:t>
                      </a:r>
                      <a:r>
                        <a:rPr sz="1600" spc="1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для</a:t>
                      </a:r>
                      <a:r>
                        <a:rPr sz="1600" spc="-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детей-сирот</a:t>
                      </a:r>
                      <a:r>
                        <a:rPr sz="1600" spc="1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и</a:t>
                      </a:r>
                      <a:r>
                        <a:rPr sz="1600" spc="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детей,</a:t>
                      </a:r>
                      <a:r>
                        <a:rPr sz="1600" spc="1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оставшихся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без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попечения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родителей»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63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1600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2"/>
                        </a:rPr>
                        <a:t>https://legalacts.ru/doc/pismo-minprosveshchenija-rossii-</a:t>
                      </a:r>
                      <a:r>
                        <a:rPr sz="1600" spc="-10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2"/>
                        </a:rPr>
                        <a:t>ot-28042020-n-dg-37507-o-napravlenii/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635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21952">
                <a:tc>
                  <a:txBody>
                    <a:bodyPr/>
                    <a:lstStyle/>
                    <a:p>
                      <a:pPr marL="6794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862195" algn="l"/>
                        </a:tabLst>
                        <a:defRPr/>
                      </a:pPr>
                      <a:r>
                        <a:rPr lang="ru-RU"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Рекомендации направлены письмом </a:t>
                      </a:r>
                      <a:r>
                        <a:rPr lang="ru-RU" sz="1600" dirty="0" err="1">
                          <a:latin typeface="Ubuntu" panose="020B0504030602030204" pitchFamily="34" charset="0"/>
                          <a:cs typeface="Arial" pitchFamily="34" charset="0"/>
                        </a:rPr>
                        <a:t>Минпросвещения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Arial" pitchFamily="34" charset="0"/>
                        </a:rPr>
                        <a:t> России от 14.08.2024 № ДГ-1333/07 «О направлении рекомендаций» и предназначены для использования педагогическими работниками, в том числе отвечающими за службы медиации (примирения) в образовательных организациях, специалистами в области воспитания и профилактики девиантного поведения несовершеннолетних.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15113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Ubuntu" panose="020B0504030602030204" pitchFamily="34" charset="0"/>
                          <a:cs typeface="Arial" pitchFamily="34" charset="0"/>
                          <a:hlinkClick r:id="rId3"/>
                        </a:rPr>
                        <a:t>https://clck.ru/3LaH5z</a:t>
                      </a:r>
                      <a:endParaRPr lang="ru-RU"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  <a:p>
                      <a:pPr marL="66675" marR="15113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576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81301">
                <a:tc>
                  <a:txBody>
                    <a:bodyPr/>
                    <a:lstStyle/>
                    <a:p>
                      <a:pPr marL="6794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Ubuntu" panose="020B0504030602030204" pitchFamily="34" charset="0"/>
                          <a:cs typeface="Arial" pitchFamily="34" charset="0"/>
                        </a:rPr>
                        <a:t> Письмо </a:t>
                      </a:r>
                      <a:r>
                        <a:rPr lang="ru-RU" sz="1600" dirty="0" err="1">
                          <a:latin typeface="Ubuntu" panose="020B0504030602030204" pitchFamily="34" charset="0"/>
                          <a:cs typeface="Arial" pitchFamily="34" charset="0"/>
                        </a:rPr>
                        <a:t>Минпросвещения</a:t>
                      </a:r>
                      <a:r>
                        <a:rPr lang="ru-RU" sz="1600" dirty="0">
                          <a:latin typeface="Ubuntu" panose="020B0504030602030204" pitchFamily="34" charset="0"/>
                          <a:cs typeface="Arial" pitchFamily="34" charset="0"/>
                        </a:rPr>
                        <a:t> Российской Федерации от 11.04.2025 № 07-1660  «Методические рекомендации по организации деятельности служб медиации и примирения подготовлены ФГБУ «Центр защиты прав и интересов детей»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6675" marR="79375">
                        <a:lnSpc>
                          <a:spcPct val="100000"/>
                        </a:lnSpc>
                      </a:pPr>
                      <a:r>
                        <a:rPr lang="en-US" sz="1600" dirty="0">
                          <a:latin typeface="Ubuntu" panose="020B0504030602030204" pitchFamily="34" charset="0"/>
                          <a:cs typeface="Arial" pitchFamily="34" charset="0"/>
                          <a:hlinkClick r:id="rId4"/>
                        </a:rPr>
                        <a:t>https://nshds14.gosuslugi.ru/netcat_files/177/3428/MR_po_organizatsii_deyatel_nosti_sluzhb_mediatsii_2024.pdf?ysclid=m9rwaces26901722116</a:t>
                      </a:r>
                      <a:endParaRPr lang="ru-RU"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  <a:p>
                      <a:pPr marL="66675" marR="79375">
                        <a:lnSpc>
                          <a:spcPct val="100000"/>
                        </a:lnSpc>
                      </a:pP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13469">
                <a:tc>
                  <a:txBody>
                    <a:bodyPr/>
                    <a:lstStyle/>
                    <a:p>
                      <a:pPr marL="67945" algn="just">
                        <a:lnSpc>
                          <a:spcPct val="100000"/>
                        </a:lnSpc>
                      </a:pP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Письмо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Минобрнауки</a:t>
                      </a:r>
                      <a:r>
                        <a:rPr sz="1600" spc="12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Российской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Федерации</a:t>
                      </a:r>
                      <a:r>
                        <a:rPr sz="1600" spc="12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от</a:t>
                      </a:r>
                      <a:r>
                        <a:rPr sz="1600" spc="10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26.12.2017г.</a:t>
                      </a:r>
                      <a:r>
                        <a:rPr sz="1600" spc="9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N</a:t>
                      </a:r>
                      <a:r>
                        <a:rPr sz="1600" spc="10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25" dirty="0">
                          <a:latin typeface="Ubuntu" panose="020B0504030602030204" pitchFamily="34" charset="0"/>
                          <a:cs typeface="Arial" pitchFamily="34" charset="0"/>
                        </a:rPr>
                        <a:t>07-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7657</a:t>
                      </a:r>
                      <a:r>
                        <a:rPr sz="1600" spc="32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«О</a:t>
                      </a:r>
                      <a:r>
                        <a:rPr sz="1600" spc="31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направлении</a:t>
                      </a:r>
                      <a:r>
                        <a:rPr sz="1600" spc="32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методических</a:t>
                      </a:r>
                      <a:r>
                        <a:rPr sz="1600" spc="33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рекомендаций</a:t>
                      </a:r>
                      <a:r>
                        <a:rPr sz="1600" spc="32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по</a:t>
                      </a:r>
                      <a:r>
                        <a:rPr sz="1600" spc="32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внедрению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восстановительных</a:t>
                      </a:r>
                      <a:r>
                        <a:rPr sz="1600" spc="39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технологий</a:t>
                      </a:r>
                      <a:r>
                        <a:rPr sz="1600" spc="400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(в</a:t>
                      </a:r>
                      <a:r>
                        <a:rPr sz="1600" spc="390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том</a:t>
                      </a:r>
                      <a:r>
                        <a:rPr sz="1600" spc="39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числе</a:t>
                      </a:r>
                      <a:r>
                        <a:rPr sz="1600" spc="400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медиации)</a:t>
                      </a:r>
                      <a:r>
                        <a:rPr sz="1600" spc="395" dirty="0">
                          <a:latin typeface="Ubuntu" panose="020B0504030602030204" pitchFamily="34" charset="0"/>
                          <a:cs typeface="Arial" pitchFamily="34" charset="0"/>
                        </a:rPr>
                        <a:t>  </a:t>
                      </a:r>
                      <a:r>
                        <a:rPr sz="1600" spc="-50" dirty="0">
                          <a:latin typeface="Ubuntu" panose="020B0504030602030204" pitchFamily="34" charset="0"/>
                          <a:cs typeface="Arial" pitchFamily="34" charset="0"/>
                        </a:rPr>
                        <a:t>в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воспитательную</a:t>
                      </a:r>
                      <a:r>
                        <a:rPr sz="1600" spc="-3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деятельность</a:t>
                      </a:r>
                      <a:r>
                        <a:rPr sz="1600" spc="-45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dirty="0">
                          <a:latin typeface="Ubuntu" panose="020B0504030602030204" pitchFamily="34" charset="0"/>
                          <a:cs typeface="Arial" pitchFamily="34" charset="0"/>
                        </a:rPr>
                        <a:t>образовательных</a:t>
                      </a:r>
                      <a:r>
                        <a:rPr sz="1600" spc="-20" dirty="0"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spc="-10" dirty="0">
                          <a:latin typeface="Ubuntu" panose="020B0504030602030204" pitchFamily="34" charset="0"/>
                          <a:cs typeface="Arial" pitchFamily="34" charset="0"/>
                        </a:rPr>
                        <a:t>организаций»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514984">
                        <a:lnSpc>
                          <a:spcPct val="100000"/>
                        </a:lnSpc>
                      </a:pP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https://rulaws.ru/acts/Pismo-Minobrnauki-Rossii-</a:t>
                      </a:r>
                      <a:r>
                        <a:rPr sz="1600" u="sng" spc="-25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ot-</a:t>
                      </a:r>
                      <a:r>
                        <a:rPr sz="1600" spc="-25" dirty="0">
                          <a:solidFill>
                            <a:srgbClr val="0000FF"/>
                          </a:solidFill>
                          <a:latin typeface="Ubuntu" panose="020B0504030602030204" pitchFamily="34" charset="0"/>
                          <a:cs typeface="Arial" pitchFamily="34" charset="0"/>
                        </a:rPr>
                        <a:t> 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26.12.2017-</a:t>
                      </a:r>
                      <a:r>
                        <a:rPr sz="1600" u="sng" spc="-2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N-</a:t>
                      </a:r>
                      <a:r>
                        <a:rPr sz="1600" u="sng" spc="-1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07-</a:t>
                      </a:r>
                      <a:r>
                        <a:rPr sz="1600" u="sng" spc="-20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Ubuntu" panose="020B0504030602030204" pitchFamily="34" charset="0"/>
                          <a:cs typeface="Arial" pitchFamily="34" charset="0"/>
                          <a:hlinkClick r:id="rId5"/>
                        </a:rPr>
                        <a:t>7657/</a:t>
                      </a:r>
                      <a:endParaRPr sz="1600" dirty="0">
                        <a:latin typeface="Ubuntu" panose="020B0504030602030204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kern="0"/>
            </a:defPPr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11132">
              <a:lnSpc>
                <a:spcPts val="1236"/>
              </a:lnSpc>
            </a:pPr>
            <a:fld id="{B6F15528-21DE-4FAA-801E-634DDDAF4B2B}" type="slidenum">
              <a:rPr lang="ru-RU" smtClean="0"/>
              <a:pPr marL="11132">
                <a:lnSpc>
                  <a:spcPts val="1236"/>
                </a:lnSpc>
              </a:pPr>
              <a:t>27</a:t>
            </a:fld>
            <a:endParaRPr spc="-22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>
            <a:extLst>
              <a:ext uri="{FF2B5EF4-FFF2-40B4-BE49-F238E27FC236}">
                <a16:creationId xmlns:a16="http://schemas.microsoft.com/office/drawing/2014/main" xmlns="" id="{64E9A676-C149-6694-7E8D-BE6A1767AD96}"/>
              </a:ext>
            </a:extLst>
          </p:cNvPr>
          <p:cNvGrpSpPr/>
          <p:nvPr/>
        </p:nvGrpSpPr>
        <p:grpSpPr>
          <a:xfrm>
            <a:off x="94001" y="1088571"/>
            <a:ext cx="12192000" cy="5636194"/>
            <a:chOff x="0" y="-1178073"/>
            <a:chExt cx="12192000" cy="2150346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48D8657-7B3D-BC12-6224-9B09E77EB410}"/>
                </a:ext>
              </a:extLst>
            </p:cNvPr>
            <p:cNvSpPr/>
            <p:nvPr/>
          </p:nvSpPr>
          <p:spPr>
            <a:xfrm>
              <a:off x="0" y="0"/>
              <a:ext cx="12192000" cy="972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олилиния: фигура 3">
              <a:extLst>
                <a:ext uri="{FF2B5EF4-FFF2-40B4-BE49-F238E27FC236}">
                  <a16:creationId xmlns:a16="http://schemas.microsoft.com/office/drawing/2014/main" xmlns="" id="{EA681E49-9A79-49E8-EC6C-39C2CAEFC05F}"/>
                </a:ext>
              </a:extLst>
            </p:cNvPr>
            <p:cNvSpPr/>
            <p:nvPr/>
          </p:nvSpPr>
          <p:spPr>
            <a:xfrm rot="3246842">
              <a:off x="9396403" y="-509181"/>
              <a:ext cx="2028108" cy="690324"/>
            </a:xfrm>
            <a:custGeom>
              <a:avLst/>
              <a:gdLst>
                <a:gd name="connsiteX0" fmla="*/ 0 w 11204293"/>
                <a:gd name="connsiteY0" fmla="*/ 347241 h 359036"/>
                <a:gd name="connsiteX1" fmla="*/ 1203767 w 11204293"/>
                <a:gd name="connsiteY1" fmla="*/ 57874 h 359036"/>
                <a:gd name="connsiteX2" fmla="*/ 2789499 w 11204293"/>
                <a:gd name="connsiteY2" fmla="*/ 324091 h 359036"/>
                <a:gd name="connsiteX3" fmla="*/ 4953964 w 11204293"/>
                <a:gd name="connsiteY3" fmla="*/ 104172 h 359036"/>
                <a:gd name="connsiteX4" fmla="*/ 6643868 w 11204293"/>
                <a:gd name="connsiteY4" fmla="*/ 347241 h 359036"/>
                <a:gd name="connsiteX5" fmla="*/ 8194876 w 11204293"/>
                <a:gd name="connsiteY5" fmla="*/ 57874 h 359036"/>
                <a:gd name="connsiteX6" fmla="*/ 9711159 w 11204293"/>
                <a:gd name="connsiteY6" fmla="*/ 358815 h 359036"/>
                <a:gd name="connsiteX7" fmla="*/ 11204293 w 11204293"/>
                <a:gd name="connsiteY7" fmla="*/ 0 h 359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04293" h="359036">
                  <a:moveTo>
                    <a:pt x="0" y="347241"/>
                  </a:moveTo>
                  <a:cubicBezTo>
                    <a:pt x="369425" y="204486"/>
                    <a:pt x="738851" y="61732"/>
                    <a:pt x="1203767" y="57874"/>
                  </a:cubicBezTo>
                  <a:cubicBezTo>
                    <a:pt x="1668683" y="54016"/>
                    <a:pt x="2164466" y="316375"/>
                    <a:pt x="2789499" y="324091"/>
                  </a:cubicBezTo>
                  <a:cubicBezTo>
                    <a:pt x="3414532" y="331807"/>
                    <a:pt x="4311569" y="100314"/>
                    <a:pt x="4953964" y="104172"/>
                  </a:cubicBezTo>
                  <a:cubicBezTo>
                    <a:pt x="5596359" y="108030"/>
                    <a:pt x="6103716" y="354957"/>
                    <a:pt x="6643868" y="347241"/>
                  </a:cubicBezTo>
                  <a:cubicBezTo>
                    <a:pt x="7184020" y="339525"/>
                    <a:pt x="7683661" y="55945"/>
                    <a:pt x="8194876" y="57874"/>
                  </a:cubicBezTo>
                  <a:cubicBezTo>
                    <a:pt x="8706091" y="59803"/>
                    <a:pt x="9209590" y="368461"/>
                    <a:pt x="9711159" y="358815"/>
                  </a:cubicBezTo>
                  <a:cubicBezTo>
                    <a:pt x="10212728" y="349169"/>
                    <a:pt x="11007523" y="88739"/>
                    <a:pt x="11204293" y="0"/>
                  </a:cubicBezTo>
                </a:path>
              </a:pathLst>
            </a:custGeom>
            <a:noFill/>
            <a:ln w="28575">
              <a:solidFill>
                <a:srgbClr val="0055E8"/>
              </a:solidFill>
              <a:prstDash val="sysDash"/>
              <a:headEnd type="none" w="med" len="med"/>
              <a:tailEnd type="triangle" w="med" len="med"/>
              <a:extLst>
                <a:ext uri="{C807C97D-BFC1-408E-A445-0C87EB9F89A2}">
                  <ask:lineSketchStyleProps xmlns:ask="http://schemas.microsoft.com/office/drawing/2018/sketchyshapes" xmlns="" sd="4082870710">
                    <a:custGeom>
                      <a:avLst/>
                      <a:gdLst>
                        <a:gd name="connsiteX0" fmla="*/ 0 w 11204293"/>
                        <a:gd name="connsiteY0" fmla="*/ 347241 h 359036"/>
                        <a:gd name="connsiteX1" fmla="*/ 1203767 w 11204293"/>
                        <a:gd name="connsiteY1" fmla="*/ 57874 h 359036"/>
                        <a:gd name="connsiteX2" fmla="*/ 2789499 w 11204293"/>
                        <a:gd name="connsiteY2" fmla="*/ 324091 h 359036"/>
                        <a:gd name="connsiteX3" fmla="*/ 4953964 w 11204293"/>
                        <a:gd name="connsiteY3" fmla="*/ 104172 h 359036"/>
                        <a:gd name="connsiteX4" fmla="*/ 6643868 w 11204293"/>
                        <a:gd name="connsiteY4" fmla="*/ 347241 h 359036"/>
                        <a:gd name="connsiteX5" fmla="*/ 8194876 w 11204293"/>
                        <a:gd name="connsiteY5" fmla="*/ 57874 h 359036"/>
                        <a:gd name="connsiteX6" fmla="*/ 9711159 w 11204293"/>
                        <a:gd name="connsiteY6" fmla="*/ 358815 h 359036"/>
                        <a:gd name="connsiteX7" fmla="*/ 11204293 w 11204293"/>
                        <a:gd name="connsiteY7" fmla="*/ 0 h 3590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04293" h="359036" extrusionOk="0">
                          <a:moveTo>
                            <a:pt x="0" y="347241"/>
                          </a:moveTo>
                          <a:cubicBezTo>
                            <a:pt x="412985" y="267150"/>
                            <a:pt x="763256" y="21865"/>
                            <a:pt x="1203767" y="57874"/>
                          </a:cubicBezTo>
                          <a:cubicBezTo>
                            <a:pt x="1789937" y="167986"/>
                            <a:pt x="2244388" y="201421"/>
                            <a:pt x="2789499" y="324091"/>
                          </a:cubicBezTo>
                          <a:cubicBezTo>
                            <a:pt x="3342815" y="183844"/>
                            <a:pt x="4180251" y="55441"/>
                            <a:pt x="4953964" y="104172"/>
                          </a:cubicBezTo>
                          <a:cubicBezTo>
                            <a:pt x="5574613" y="75691"/>
                            <a:pt x="6239933" y="345277"/>
                            <a:pt x="6643868" y="347241"/>
                          </a:cubicBezTo>
                          <a:cubicBezTo>
                            <a:pt x="7117544" y="358792"/>
                            <a:pt x="7718274" y="58673"/>
                            <a:pt x="8194876" y="57874"/>
                          </a:cubicBezTo>
                          <a:cubicBezTo>
                            <a:pt x="8709311" y="17612"/>
                            <a:pt x="9209766" y="403372"/>
                            <a:pt x="9711159" y="358815"/>
                          </a:cubicBezTo>
                          <a:cubicBezTo>
                            <a:pt x="10162467" y="368906"/>
                            <a:pt x="10986486" y="115457"/>
                            <a:pt x="11204293" y="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F039D3F-BC99-99D5-F9EB-38098D7148E5}"/>
              </a:ext>
            </a:extLst>
          </p:cNvPr>
          <p:cNvSpPr txBox="1"/>
          <p:nvPr/>
        </p:nvSpPr>
        <p:spPr>
          <a:xfrm>
            <a:off x="481140" y="345175"/>
            <a:ext cx="9257946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3200" b="1" dirty="0" smtClean="0">
                <a:solidFill>
                  <a:srgbClr val="0055E8"/>
                </a:solidFill>
                <a:latin typeface="Arial" pitchFamily="34" charset="0"/>
                <a:ea typeface="Moniqa Black" pitchFamily="2" charset="0"/>
                <a:cs typeface="Arial" pitchFamily="34" charset="0"/>
              </a:rPr>
              <a:t>Курсы повышения квалификации</a:t>
            </a:r>
            <a:endParaRPr lang="ru-RU" sz="3200" b="1" dirty="0">
              <a:solidFill>
                <a:srgbClr val="0055E8"/>
              </a:solidFill>
              <a:latin typeface="Arial" pitchFamily="34" charset="0"/>
              <a:ea typeface="Moniqa Black" pitchFamily="2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9315" y="870858"/>
            <a:ext cx="1150982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Open Sans"/>
                <a:cs typeface="Narkisim" pitchFamily="34" charset="-79"/>
              </a:rPr>
              <a:t>Конфликтология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(очно-заочно, 256 часов)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- переподготовка</a:t>
            </a:r>
          </a:p>
          <a:p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Психологическое консультирование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(очно-заочно, 256 часов)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 -переподготовка</a:t>
            </a:r>
          </a:p>
          <a:p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Заочная форма</a:t>
            </a:r>
          </a:p>
          <a:p>
            <a:pPr algn="just"/>
            <a:endParaRPr lang="ru-RU" dirty="0" smtClean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 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Восстановительные профилактические программы в деятельности школьных служб примирения (круги сообществ)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(заочно, 72 часа)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</a:t>
            </a: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Информационные 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технологии в деятельности педагога-психолога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(заочно, 72 часа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Психологические основы работы классного руководителя средней школы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(заочно, 72 часа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Психология: актуальные направления работы педагога-психолога образовательной организации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(заочно, 108 часов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Психолого-педагогическая компетентность педагога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(заочно, 72 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часа)</a:t>
            </a:r>
          </a:p>
          <a:p>
            <a:pPr algn="ctr"/>
            <a:r>
              <a:rPr lang="ru-RU" b="1" dirty="0" err="1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Внебюджет</a:t>
            </a:r>
            <a:endParaRPr lang="ru-RU" dirty="0" smtClean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Групповая 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психологическая работа с учащимися в ОО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(очно, 72 часа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Профилактика деструктивного поведения подростков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(очно-заочно, 72 часа)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Информационные технологии в деятельности педагога-психолога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(очно-заочно, 72 часа)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 — </a:t>
            </a:r>
            <a:r>
              <a:rPr lang="ru-RU" u="sng" dirty="0" smtClean="0">
                <a:solidFill>
                  <a:srgbClr val="008EC2"/>
                </a:solidFill>
                <a:latin typeface="Open Sans"/>
                <a:cs typeface="Narkisim" pitchFamily="34" charset="-79"/>
              </a:rPr>
              <a:t>(федеральный реестр)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Психологическая помощь учащимся с проявлениями </a:t>
            </a:r>
            <a:r>
              <a:rPr lang="ru-RU" dirty="0" err="1">
                <a:solidFill>
                  <a:srgbClr val="000000"/>
                </a:solidFill>
                <a:latin typeface="Open Sans"/>
                <a:cs typeface="Narkisim" pitchFamily="34" charset="-79"/>
              </a:rPr>
              <a:t>аутодеструктивного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 поведения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(очно, 72 часа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  <a:endParaRPr lang="ru-RU" dirty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pPr>
              <a:buFont typeface="+mj-lt"/>
              <a:buAutoNum type="arabicPeriod"/>
            </a:pPr>
            <a:r>
              <a:rPr lang="ru-RU" dirty="0" err="1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Сказкотерапия</a:t>
            </a:r>
            <a:r>
              <a:rPr lang="ru-RU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 </a:t>
            </a:r>
            <a:r>
              <a:rPr lang="ru-RU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в работе педагога-психолога ДОУ 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(очно-заочно, 72 часа</a:t>
            </a: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)</a:t>
            </a:r>
          </a:p>
          <a:p>
            <a:pPr lvl="0">
              <a:buFont typeface="+mj-lt"/>
              <a:buAutoNum type="arabicPeriod"/>
            </a:pPr>
            <a:r>
              <a:rPr lang="ru-RU" b="1" dirty="0" smtClean="0">
                <a:solidFill>
                  <a:srgbClr val="000000"/>
                </a:solidFill>
                <a:latin typeface="Open Sans"/>
                <a:cs typeface="Narkisim" pitchFamily="34" charset="-79"/>
              </a:rPr>
              <a:t>СПТ.</a:t>
            </a:r>
            <a:r>
              <a:rPr lang="ru-RU" b="1" dirty="0">
                <a:solidFill>
                  <a:srgbClr val="000000"/>
                </a:solidFill>
                <a:latin typeface="Open Sans"/>
                <a:cs typeface="Narkisim" pitchFamily="34" charset="-79"/>
              </a:rPr>
              <a:t> (очно-заочно, 72 часа)</a:t>
            </a:r>
          </a:p>
          <a:p>
            <a:pPr>
              <a:buFont typeface="+mj-lt"/>
              <a:buAutoNum type="arabicPeriod"/>
            </a:pPr>
            <a:endParaRPr lang="ru-RU" dirty="0" smtClean="0">
              <a:solidFill>
                <a:srgbClr val="000000"/>
              </a:solidFill>
              <a:latin typeface="Open Sans"/>
              <a:cs typeface="Narkisim" pitchFamily="34" charset="-79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0095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4743" y="682171"/>
            <a:ext cx="1111794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C2D2E"/>
                </a:solidFill>
                <a:latin typeface="Arial"/>
              </a:rPr>
              <a:t>Ссылка на страницу "Внебюджетные курсы повышения квалификации" - </a:t>
            </a:r>
            <a:r>
              <a:rPr lang="ru-RU" u="sng" dirty="0">
                <a:solidFill>
                  <a:srgbClr val="2C2D2E"/>
                </a:solidFill>
                <a:latin typeface="Arial"/>
                <a:hlinkClick r:id="rId2"/>
              </a:rPr>
              <a:t>https://</a:t>
            </a:r>
            <a:r>
              <a:rPr lang="ru-RU" u="sng" dirty="0" smtClean="0">
                <a:solidFill>
                  <a:srgbClr val="2C2D2E"/>
                </a:solidFill>
                <a:latin typeface="Arial"/>
                <a:hlinkClick r:id="rId2"/>
              </a:rPr>
              <a:t>clck.ru/3Nmk9t</a:t>
            </a:r>
            <a:endParaRPr lang="ru-RU" u="sng" dirty="0" smtClean="0">
              <a:solidFill>
                <a:srgbClr val="2C2D2E"/>
              </a:solidFill>
              <a:latin typeface="Arial"/>
            </a:endParaRPr>
          </a:p>
          <a:p>
            <a:endParaRPr lang="ru-RU" u="sng" dirty="0">
              <a:solidFill>
                <a:srgbClr val="2C2D2E"/>
              </a:solidFill>
              <a:latin typeface="Arial"/>
            </a:endParaRPr>
          </a:p>
          <a:p>
            <a:endParaRPr lang="ru-RU" u="sng" dirty="0" smtClean="0">
              <a:solidFill>
                <a:srgbClr val="2C2D2E"/>
              </a:solidFill>
              <a:latin typeface="Arial"/>
            </a:endParaRPr>
          </a:p>
          <a:p>
            <a:endParaRPr lang="ru-RU" u="sng" dirty="0">
              <a:solidFill>
                <a:srgbClr val="2C2D2E"/>
              </a:solidFill>
              <a:latin typeface="Arial"/>
            </a:endParaRPr>
          </a:p>
          <a:p>
            <a:endParaRPr lang="ru-RU" u="sng" dirty="0" smtClean="0">
              <a:solidFill>
                <a:srgbClr val="2C2D2E"/>
              </a:solidFill>
              <a:latin typeface="Arial"/>
            </a:endParaRPr>
          </a:p>
          <a:p>
            <a:endParaRPr lang="ru-RU" dirty="0">
              <a:solidFill>
                <a:srgbClr val="2C2D2E"/>
              </a:solidFill>
              <a:latin typeface="Arial"/>
            </a:endParaRPr>
          </a:p>
          <a:p>
            <a:endParaRPr lang="ru-RU" dirty="0" smtClean="0">
              <a:solidFill>
                <a:srgbClr val="2C2D2E"/>
              </a:solidFill>
              <a:latin typeface="Arial"/>
            </a:endParaRPr>
          </a:p>
          <a:p>
            <a:endParaRPr lang="ru-RU" dirty="0">
              <a:solidFill>
                <a:srgbClr val="2C2D2E"/>
              </a:solidFill>
              <a:latin typeface="Arial"/>
            </a:endParaRPr>
          </a:p>
          <a:p>
            <a:endParaRPr lang="ru-RU" dirty="0" smtClean="0">
              <a:solidFill>
                <a:srgbClr val="2C2D2E"/>
              </a:solidFill>
              <a:latin typeface="Arial"/>
            </a:endParaRPr>
          </a:p>
          <a:p>
            <a:endParaRPr lang="ru-RU" dirty="0">
              <a:solidFill>
                <a:srgbClr val="2C2D2E"/>
              </a:solidFill>
              <a:latin typeface="Arial"/>
            </a:endParaRPr>
          </a:p>
          <a:p>
            <a:endParaRPr lang="ru-RU" dirty="0" smtClean="0">
              <a:solidFill>
                <a:srgbClr val="2C2D2E"/>
              </a:solidFill>
              <a:latin typeface="Arial"/>
            </a:endParaRPr>
          </a:p>
          <a:p>
            <a:endParaRPr lang="ru-RU" dirty="0">
              <a:solidFill>
                <a:srgbClr val="2C2D2E"/>
              </a:solidFill>
              <a:latin typeface="Arial"/>
            </a:endParaRPr>
          </a:p>
          <a:p>
            <a:endParaRPr lang="ru-RU" dirty="0" smtClean="0">
              <a:solidFill>
                <a:srgbClr val="2C2D2E"/>
              </a:solidFill>
              <a:latin typeface="Arial"/>
            </a:endParaRPr>
          </a:p>
          <a:p>
            <a:r>
              <a:rPr lang="ru-RU" dirty="0" smtClean="0">
                <a:solidFill>
                  <a:srgbClr val="2C2D2E"/>
                </a:solidFill>
                <a:latin typeface="Arial"/>
              </a:rPr>
              <a:t>Ссылка </a:t>
            </a:r>
            <a:r>
              <a:rPr lang="ru-RU" dirty="0">
                <a:solidFill>
                  <a:srgbClr val="2C2D2E"/>
                </a:solidFill>
                <a:latin typeface="Arial"/>
              </a:rPr>
              <a:t>на страницу "Курсы переподготовки" - </a:t>
            </a:r>
            <a:r>
              <a:rPr lang="ru-RU" u="sng" dirty="0">
                <a:solidFill>
                  <a:srgbClr val="2C2D2E"/>
                </a:solidFill>
                <a:latin typeface="Arial"/>
                <a:hlinkClick r:id="rId2"/>
              </a:rPr>
              <a:t>https://</a:t>
            </a:r>
            <a:r>
              <a:rPr lang="ru-RU" u="sng" dirty="0" smtClean="0">
                <a:solidFill>
                  <a:srgbClr val="2C2D2E"/>
                </a:solidFill>
                <a:latin typeface="Arial"/>
                <a:hlinkClick r:id="rId2"/>
              </a:rPr>
              <a:t>clck.ru/3NmkJq</a:t>
            </a:r>
            <a:endParaRPr lang="ru-RU" u="sng" dirty="0" smtClean="0">
              <a:solidFill>
                <a:srgbClr val="2C2D2E"/>
              </a:solidFill>
              <a:latin typeface="Arial"/>
            </a:endParaRPr>
          </a:p>
          <a:p>
            <a:endParaRPr lang="ru-RU" u="sng" dirty="0">
              <a:solidFill>
                <a:srgbClr val="2C2D2E"/>
              </a:solidFill>
              <a:latin typeface="Arial"/>
            </a:endParaRPr>
          </a:p>
          <a:p>
            <a:endParaRPr lang="ru-RU" u="sng" dirty="0" smtClean="0">
              <a:solidFill>
                <a:srgbClr val="2C2D2E"/>
              </a:solidFill>
              <a:latin typeface="Arial"/>
            </a:endParaRPr>
          </a:p>
          <a:p>
            <a:endParaRPr lang="ru-RU" u="sng" dirty="0">
              <a:solidFill>
                <a:srgbClr val="2C2D2E"/>
              </a:solidFill>
              <a:latin typeface="Arial"/>
            </a:endParaRPr>
          </a:p>
          <a:p>
            <a:endParaRPr lang="ru-RU" dirty="0">
              <a:solidFill>
                <a:srgbClr val="2C2D2E"/>
              </a:solidFill>
              <a:latin typeface="Arial"/>
            </a:endParaRPr>
          </a:p>
          <a:p>
            <a:r>
              <a:rPr lang="ru-RU" dirty="0">
                <a:solidFill>
                  <a:srgbClr val="2C2D2E"/>
                </a:solidFill>
                <a:latin typeface="Arial"/>
              </a:rPr>
              <a:t> </a:t>
            </a:r>
            <a:endParaRPr lang="ru-RU" b="0" i="0" dirty="0">
              <a:solidFill>
                <a:srgbClr val="2C2D2E"/>
              </a:solidFill>
              <a:effectLst/>
              <a:latin typeface="Arial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43" y="1132114"/>
            <a:ext cx="3599543" cy="2859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200" y="3991430"/>
            <a:ext cx="2859313" cy="2355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333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AF4082F-12ED-D8C8-6834-D4E955958C6E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147241"/>
            <a:ext cx="10485120" cy="861774"/>
          </a:xfrm>
        </p:spPr>
        <p:txBody>
          <a:bodyPr>
            <a:noAutofit/>
          </a:bodyPr>
          <a:lstStyle/>
          <a:p>
            <a:r>
              <a:rPr lang="ru-RU" sz="2800" b="1" spc="-4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Восстановительный</a:t>
            </a:r>
            <a:r>
              <a:rPr lang="ru-RU" sz="2800" b="1" spc="-5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подход: </a:t>
            </a:r>
            <a:r>
              <a:rPr lang="ru-RU" sz="2800" b="1" spc="-3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ценностные</a:t>
            </a:r>
            <a:r>
              <a:rPr lang="ru-RU" sz="2800" b="1" spc="-14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3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принципы</a:t>
            </a:r>
            <a:r>
              <a:rPr lang="ru-RU" sz="2800" b="1" spc="-14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кратко</a:t>
            </a:r>
            <a:endParaRPr lang="ru-RU" sz="2800" b="1" dirty="0">
              <a:solidFill>
                <a:schemeClr val="bg1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70857" y="1680922"/>
            <a:ext cx="10711543" cy="4924425"/>
          </a:xfrm>
        </p:spPr>
        <p:txBody>
          <a:bodyPr/>
          <a:lstStyle/>
          <a:p>
            <a:pPr marL="355600" indent="-355600">
              <a:lnSpc>
                <a:spcPct val="100000"/>
              </a:lnSpc>
              <a:buNone/>
            </a:pP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При</a:t>
            </a:r>
            <a:r>
              <a:rPr lang="ru-RU" sz="1800" b="1" kern="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восстановительном</a:t>
            </a:r>
            <a:r>
              <a:rPr lang="ru-RU" sz="1800" b="1" kern="0" spc="-9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разрешении</a:t>
            </a:r>
            <a:r>
              <a:rPr lang="ru-RU" sz="1800" b="1" kern="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ситуации</a:t>
            </a:r>
            <a:r>
              <a:rPr lang="ru-RU" sz="1800" b="1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люди</a:t>
            </a:r>
            <a:r>
              <a:rPr lang="ru-RU" sz="1800" b="1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могут:</a:t>
            </a:r>
            <a:endParaRPr lang="ru-RU" sz="1800" b="1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выслушать</a:t>
            </a:r>
            <a:r>
              <a:rPr lang="ru-RU" sz="1800" b="1" kern="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b="1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понять</a:t>
            </a:r>
            <a:r>
              <a:rPr lang="ru-RU" sz="1800" b="1" kern="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друг</a:t>
            </a:r>
            <a:r>
              <a:rPr lang="ru-RU" sz="1800" kern="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друга,</a:t>
            </a:r>
            <a:r>
              <a:rPr lang="ru-RU" sz="1800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восстановить</a:t>
            </a:r>
            <a:r>
              <a:rPr lang="ru-RU" sz="1800" kern="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общение,</a:t>
            </a:r>
            <a:r>
              <a:rPr lang="ru-RU" sz="1800" kern="0"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отношения</a:t>
            </a:r>
            <a:r>
              <a:rPr lang="ru-RU" sz="1800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kern="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доверие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buFont typeface="Wingdings"/>
              <a:buChar char=""/>
              <a:tabLst>
                <a:tab pos="354965" algn="l"/>
                <a:tab pos="2208530" algn="l"/>
                <a:tab pos="2726690" algn="l"/>
                <a:tab pos="3507740" algn="l"/>
                <a:tab pos="5017770" algn="l"/>
                <a:tab pos="6323965" algn="l"/>
                <a:tab pos="6732270" algn="l"/>
                <a:tab pos="8416925" algn="l"/>
                <a:tab pos="9095105" algn="l"/>
                <a:tab pos="10149840" algn="l"/>
              </a:tabLst>
            </a:pP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договориться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,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25" dirty="0">
                <a:latin typeface="Ubuntu" panose="020B0504030602030204" pitchFamily="34" charset="0"/>
                <a:cs typeface="Arial" pitchFamily="34" charset="0"/>
              </a:rPr>
              <a:t>как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20" dirty="0">
                <a:latin typeface="Ubuntu" panose="020B0504030602030204" pitchFamily="34" charset="0"/>
                <a:cs typeface="Arial" pitchFamily="34" charset="0"/>
              </a:rPr>
              <a:t>будут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исправлять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ситуацию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25" dirty="0">
                <a:latin typeface="Ubuntu" panose="020B0504030602030204" pitchFamily="34" charset="0"/>
                <a:cs typeface="Arial" pitchFamily="34" charset="0"/>
              </a:rPr>
              <a:t>её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последствия </a:t>
            </a:r>
            <a:r>
              <a:rPr lang="ru-RU" sz="1800" kern="0" spc="-20" dirty="0">
                <a:latin typeface="Ubuntu" panose="020B0504030602030204" pitchFamily="34" charset="0"/>
                <a:cs typeface="Arial" pitchFamily="34" charset="0"/>
              </a:rPr>
              <a:t>если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25" dirty="0" smtClean="0">
                <a:latin typeface="Ubuntu" panose="020B0504030602030204" pitchFamily="34" charset="0"/>
                <a:cs typeface="Arial" pitchFamily="34" charset="0"/>
              </a:rPr>
              <a:t>кому-то </a:t>
            </a:r>
            <a:r>
              <a:rPr lang="ru-RU" sz="1800" kern="0" spc="-10" dirty="0" smtClean="0">
                <a:latin typeface="Ubuntu" panose="020B0504030602030204" pitchFamily="34" charset="0"/>
                <a:cs typeface="Arial" pitchFamily="34" charset="0"/>
              </a:rPr>
              <a:t>причинен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вред</a:t>
            </a:r>
            <a:r>
              <a:rPr lang="ru-RU" sz="1800" b="1" kern="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–</a:t>
            </a:r>
            <a:r>
              <a:rPr lang="ru-RU" sz="1800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то</a:t>
            </a:r>
            <a:r>
              <a:rPr lang="ru-RU" sz="1800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как</a:t>
            </a:r>
            <a:r>
              <a:rPr lang="ru-RU" sz="1800" kern="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он</a:t>
            </a:r>
            <a:r>
              <a:rPr lang="ru-RU" sz="1800" kern="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будет</a:t>
            </a:r>
            <a:r>
              <a:rPr lang="ru-RU" sz="1800" kern="0"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заглажен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buFont typeface="Wingdings"/>
              <a:buChar char=""/>
              <a:tabLst>
                <a:tab pos="354965" algn="l"/>
                <a:tab pos="1876425" algn="l"/>
                <a:tab pos="2294255" algn="l"/>
                <a:tab pos="3444875" algn="l"/>
                <a:tab pos="3760470" algn="l"/>
                <a:tab pos="5331460" algn="l"/>
                <a:tab pos="7240270" algn="l"/>
                <a:tab pos="8637905" algn="l"/>
                <a:tab pos="8915400" algn="l"/>
                <a:tab pos="10372725" algn="l"/>
              </a:tabLst>
            </a:pP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избавиться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25" dirty="0">
                <a:latin typeface="Ubuntu" panose="020B0504030602030204" pitchFamily="34" charset="0"/>
                <a:cs typeface="Arial" pitchFamily="34" charset="0"/>
              </a:rPr>
              <a:t>от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вражды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5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негативных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переживаний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, связанных </a:t>
            </a:r>
            <a:r>
              <a:rPr lang="ru-RU" sz="1800" kern="0" spc="-50" dirty="0">
                <a:latin typeface="Ubuntu" panose="020B0504030602030204" pitchFamily="34" charset="0"/>
                <a:cs typeface="Arial" pitchFamily="34" charset="0"/>
              </a:rPr>
              <a:t>с 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ситуацией,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избегая клеймения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самостоятельно</a:t>
            </a:r>
            <a:r>
              <a:rPr lang="ru-RU" sz="1800" b="1" kern="0" spc="-1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прийти</a:t>
            </a:r>
            <a:r>
              <a:rPr lang="ru-RU" sz="1800" b="1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к</a:t>
            </a:r>
            <a:r>
              <a:rPr lang="ru-RU" sz="1800" b="1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общим</a:t>
            </a:r>
            <a:r>
              <a:rPr lang="ru-RU" sz="1800" b="1" kern="0" spc="-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решениям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,</a:t>
            </a:r>
            <a:r>
              <a:rPr lang="ru-RU" sz="1800" kern="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20" dirty="0">
                <a:latin typeface="Ubuntu" panose="020B0504030602030204" pitchFamily="34" charset="0"/>
                <a:cs typeface="Arial" pitchFamily="34" charset="0"/>
              </a:rPr>
              <a:t>удовлетворяющим</a:t>
            </a:r>
            <a:r>
              <a:rPr lang="ru-RU" sz="1800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каждого</a:t>
            </a:r>
            <a:r>
              <a:rPr lang="ru-RU" sz="1800" kern="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участника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marR="5080" indent="-355600">
              <a:lnSpc>
                <a:spcPct val="100000"/>
              </a:lnSpc>
              <a:buFont typeface="Wingdings"/>
              <a:buChar char=""/>
              <a:tabLst>
                <a:tab pos="355600" algn="l"/>
              </a:tabLst>
            </a:pP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взять</a:t>
            </a:r>
            <a:r>
              <a:rPr lang="ru-RU" sz="1800" b="1" kern="0" spc="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на</a:t>
            </a:r>
            <a:r>
              <a:rPr lang="ru-RU" sz="1800" b="1" kern="0" spc="3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себя</a:t>
            </a:r>
            <a:r>
              <a:rPr lang="ru-RU" sz="1800" b="1" kern="0" spc="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ответственность</a:t>
            </a:r>
            <a:r>
              <a:rPr lang="ru-RU" sz="1800" b="1" kern="0" spc="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kern="0" spc="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обсудить</a:t>
            </a:r>
            <a:r>
              <a:rPr lang="ru-RU" sz="1800" kern="0" spc="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поведение</a:t>
            </a:r>
            <a:r>
              <a:rPr lang="ru-RU" sz="1800" kern="0" spc="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каждого</a:t>
            </a:r>
            <a:r>
              <a:rPr lang="ru-RU" sz="1800" kern="0" spc="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в</a:t>
            </a:r>
            <a:r>
              <a:rPr lang="ru-RU" sz="1800" kern="0" spc="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будущем,</a:t>
            </a:r>
            <a:r>
              <a:rPr lang="ru-RU" sz="1800" kern="0" spc="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чтобы</a:t>
            </a:r>
            <a:r>
              <a:rPr lang="ru-RU" sz="1800" kern="0" spc="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избежать повторения</a:t>
            </a:r>
            <a:r>
              <a:rPr lang="ru-RU" sz="1800" kern="0" spc="-4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ситуации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marR="5080" indent="-355600">
              <a:lnSpc>
                <a:spcPct val="100000"/>
              </a:lnSpc>
              <a:buFont typeface="Wingdings"/>
              <a:buChar char=""/>
              <a:tabLst>
                <a:tab pos="355600" algn="l"/>
                <a:tab pos="1934210" algn="l"/>
                <a:tab pos="3733165" algn="l"/>
                <a:tab pos="5412740" algn="l"/>
                <a:tab pos="6102985" algn="l"/>
                <a:tab pos="8179434" algn="l"/>
                <a:tab pos="9506585" algn="l"/>
                <a:tab pos="9904095" algn="l"/>
              </a:tabLst>
            </a:pP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заручиться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поддержкой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сообщества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25" dirty="0">
                <a:latin typeface="Ubuntu" panose="020B0504030602030204" pitchFamily="34" charset="0"/>
                <a:cs typeface="Arial" pitchFamily="34" charset="0"/>
              </a:rPr>
              <a:t>при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осуществлении решений</a:t>
            </a:r>
            <a:r>
              <a:rPr lang="ru-RU" sz="1800" kern="0" dirty="0">
                <a:latin typeface="Ubuntu" panose="020B0504030602030204" pitchFamily="34" charset="0"/>
                <a:cs typeface="Arial" pitchFamily="34" charset="0"/>
              </a:rPr>
              <a:t>	</a:t>
            </a:r>
            <a:r>
              <a:rPr lang="ru-RU" sz="1800" kern="0" spc="-50" dirty="0">
                <a:latin typeface="Ubuntu" panose="020B0504030602030204" pitchFamily="34" charset="0"/>
                <a:cs typeface="Arial" pitchFamily="34" charset="0"/>
              </a:rPr>
              <a:t>и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позитивных изменений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  <a:p>
            <a:pPr marL="355600" indent="-355600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восстановить</a:t>
            </a:r>
            <a:r>
              <a:rPr lang="ru-RU" sz="1800" b="1" kern="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spc="-10" dirty="0">
                <a:latin typeface="Ubuntu" panose="020B0504030602030204" pitchFamily="34" charset="0"/>
                <a:cs typeface="Arial" pitchFamily="34" charset="0"/>
              </a:rPr>
              <a:t>контроль</a:t>
            </a:r>
            <a:r>
              <a:rPr lang="ru-RU" sz="1800" b="1" kern="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над</a:t>
            </a:r>
            <a:r>
              <a:rPr lang="ru-RU" sz="1800" b="1" kern="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b="1" kern="0" dirty="0">
                <a:latin typeface="Ubuntu" panose="020B0504030602030204" pitchFamily="34" charset="0"/>
                <a:cs typeface="Arial" pitchFamily="34" charset="0"/>
              </a:rPr>
              <a:t>ситуацией</a:t>
            </a:r>
            <a:r>
              <a:rPr lang="ru-RU" sz="1800" b="1" kern="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(родительский,</a:t>
            </a:r>
            <a:r>
              <a:rPr lang="ru-RU" sz="1800" kern="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педагогический,</a:t>
            </a:r>
            <a:r>
              <a:rPr lang="ru-RU" sz="1800" kern="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kern="0" spc="-10" dirty="0">
                <a:latin typeface="Ubuntu" panose="020B0504030602030204" pitchFamily="34" charset="0"/>
                <a:cs typeface="Arial" pitchFamily="34" charset="0"/>
              </a:rPr>
              <a:t>управленческий)</a:t>
            </a:r>
            <a:endParaRPr lang="ru-RU" sz="1800" kern="0" dirty="0">
              <a:latin typeface="Ubuntu" panose="020B0504030602030204" pitchFamily="34" charset="0"/>
              <a:cs typeface="Arial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6E271CC-BA17-3A70-2894-136D4891DE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63CE302-976C-5D4E-D7F5-8666825E9BB0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" name="object 26"/>
          <p:cNvGrpSpPr>
            <a:grpSpLocks noGrp="1"/>
          </p:cNvGrpSpPr>
          <p:nvPr/>
        </p:nvGrpSpPr>
        <p:grpSpPr>
          <a:xfrm>
            <a:off x="6183086" y="1455057"/>
            <a:ext cx="5664202" cy="4903788"/>
            <a:chOff x="5660897" y="1401952"/>
            <a:chExt cx="6369685" cy="4717415"/>
          </a:xfrm>
        </p:grpSpPr>
        <p:pic>
          <p:nvPicPr>
            <p:cNvPr id="6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660897" y="1401952"/>
              <a:ext cx="6369177" cy="4716830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</p:pic>
        <p:pic>
          <p:nvPicPr>
            <p:cNvPr id="7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640" y="2851403"/>
              <a:ext cx="1938401" cy="1395476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</p:pic>
        <p:pic>
          <p:nvPicPr>
            <p:cNvPr id="8" name="object 2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6624" y="1616125"/>
              <a:ext cx="1944751" cy="1137742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</p:pic>
        <p:pic>
          <p:nvPicPr>
            <p:cNvPr id="9" name="object 3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40068" y="4320095"/>
              <a:ext cx="2071877" cy="1555115"/>
            </a:xfrm>
            <a:prstGeom prst="rect">
              <a:avLst/>
            </a:prstGeom>
            <a:ln>
              <a:solidFill>
                <a:schemeClr val="accent3">
                  <a:lumMod val="75000"/>
                </a:schemeClr>
              </a:solidFill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1367449" y="307817"/>
            <a:ext cx="6781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538163" algn="l"/>
              </a:tabLst>
            </a:pPr>
            <a:r>
              <a:rPr lang="ru-RU" sz="2800" b="1" spc="-3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Восстановительные</a:t>
            </a:r>
            <a:r>
              <a:rPr lang="ru-RU" sz="2800" b="1" spc="-114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4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программы</a:t>
            </a:r>
            <a:r>
              <a:rPr lang="ru-RU" sz="2800" b="1" spc="-13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2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ТСП</a:t>
            </a:r>
            <a:endParaRPr lang="ru-RU" sz="2800" b="1" dirty="0">
              <a:solidFill>
                <a:schemeClr val="bg1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33600" y="1600200"/>
            <a:ext cx="2971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lang="ru-RU" b="1" spc="-10" dirty="0">
                <a:latin typeface="Ubuntu" panose="020B0504030602030204" pitchFamily="34" charset="0"/>
                <a:cs typeface="Arial"/>
              </a:rPr>
              <a:t>Восстановительная медиация</a:t>
            </a:r>
            <a:endParaRPr lang="ru-RU" dirty="0">
              <a:latin typeface="Ubuntu" panose="020B0504030602030204" pitchFamily="34" charset="0"/>
              <a:cs typeface="Arial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652217" y="18288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33600" y="2511125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lang="ru-RU" b="1" dirty="0">
                <a:latin typeface="Ubuntu" panose="020B0504030602030204" pitchFamily="34" charset="0"/>
                <a:cs typeface="Arial"/>
              </a:rPr>
              <a:t>Семейные</a:t>
            </a:r>
            <a:r>
              <a:rPr lang="ru-RU" b="1" spc="-110" dirty="0">
                <a:latin typeface="Ubuntu" panose="020B0504030602030204" pitchFamily="34" charset="0"/>
                <a:cs typeface="Arial"/>
              </a:rPr>
              <a:t> </a:t>
            </a:r>
            <a:r>
              <a:rPr lang="ru-RU" b="1" spc="-10" dirty="0">
                <a:latin typeface="Ubuntu" panose="020B0504030602030204" pitchFamily="34" charset="0"/>
                <a:cs typeface="Arial"/>
              </a:rPr>
              <a:t>групповые конференции</a:t>
            </a:r>
            <a:endParaRPr lang="ru-RU" dirty="0">
              <a:latin typeface="Ubuntu" panose="020B0504030602030204" pitchFamily="34" charset="0"/>
              <a:cs typeface="Arial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652217" y="26670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133600" y="3422050"/>
            <a:ext cx="24328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b="1" dirty="0">
                <a:latin typeface="Ubuntu" panose="020B0504030602030204" pitchFamily="34" charset="0"/>
                <a:cs typeface="Arial"/>
              </a:rPr>
              <a:t>Круги</a:t>
            </a:r>
            <a:r>
              <a:rPr lang="ru-RU" b="1" spc="-75" dirty="0">
                <a:latin typeface="Ubuntu" panose="020B0504030602030204" pitchFamily="34" charset="0"/>
                <a:cs typeface="Arial"/>
              </a:rPr>
              <a:t> </a:t>
            </a:r>
            <a:r>
              <a:rPr lang="ru-RU" b="1" spc="-10" dirty="0">
                <a:latin typeface="Ubuntu" panose="020B0504030602030204" pitchFamily="34" charset="0"/>
                <a:cs typeface="Arial"/>
              </a:rPr>
              <a:t>сообщества</a:t>
            </a:r>
            <a:endParaRPr lang="ru-RU" dirty="0">
              <a:latin typeface="Ubuntu" panose="020B0504030602030204" pitchFamily="34" charset="0"/>
              <a:cs typeface="Arial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1652217" y="35052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 rot="10800000" flipV="1">
            <a:off x="2133601" y="4055976"/>
            <a:ext cx="304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105"/>
              </a:spcBef>
            </a:pPr>
            <a:r>
              <a:rPr lang="ru-RU" b="1" spc="-20" dirty="0">
                <a:latin typeface="Ubuntu" panose="020B0504030602030204" pitchFamily="34" charset="0"/>
                <a:cs typeface="Arial"/>
              </a:rPr>
              <a:t>Школьно-</a:t>
            </a:r>
            <a:r>
              <a:rPr lang="ru-RU" b="1" dirty="0">
                <a:latin typeface="Ubuntu" panose="020B0504030602030204" pitchFamily="34" charset="0"/>
                <a:cs typeface="Arial"/>
              </a:rPr>
              <a:t>родительский</a:t>
            </a:r>
            <a:r>
              <a:rPr lang="ru-RU" b="1" spc="-60" dirty="0">
                <a:latin typeface="Ubuntu" panose="020B0504030602030204" pitchFamily="34" charset="0"/>
                <a:cs typeface="Arial"/>
              </a:rPr>
              <a:t> </a:t>
            </a:r>
            <a:r>
              <a:rPr lang="ru-RU" b="1" spc="-10" dirty="0">
                <a:latin typeface="Ubuntu" panose="020B0504030602030204" pitchFamily="34" charset="0"/>
                <a:cs typeface="Arial"/>
              </a:rPr>
              <a:t>совет</a:t>
            </a:r>
            <a:endParaRPr lang="ru-RU" dirty="0">
              <a:latin typeface="Ubuntu" panose="020B0504030602030204" pitchFamily="34" charset="0"/>
              <a:cs typeface="Arial"/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1652217" y="43434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800000" flipV="1">
            <a:off x="2133601" y="4966901"/>
            <a:ext cx="281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b="1" dirty="0">
                <a:latin typeface="Ubuntu" panose="020B0504030602030204" pitchFamily="34" charset="0"/>
                <a:cs typeface="Arial"/>
              </a:rPr>
              <a:t>Школьная</a:t>
            </a:r>
            <a:r>
              <a:rPr lang="ru-RU" b="1" spc="-130" dirty="0">
                <a:latin typeface="Ubuntu" panose="020B0504030602030204" pitchFamily="34" charset="0"/>
                <a:cs typeface="Arial"/>
              </a:rPr>
              <a:t> </a:t>
            </a:r>
            <a:r>
              <a:rPr lang="ru-RU" b="1" dirty="0" err="1">
                <a:latin typeface="Ubuntu" panose="020B0504030602030204" pitchFamily="34" charset="0"/>
                <a:cs typeface="Arial"/>
              </a:rPr>
              <a:t>ВП-</a:t>
            </a:r>
            <a:r>
              <a:rPr lang="ru-RU" b="1" spc="-10" dirty="0" err="1">
                <a:latin typeface="Ubuntu" panose="020B0504030602030204" pitchFamily="34" charset="0"/>
                <a:cs typeface="Arial"/>
              </a:rPr>
              <a:t>конференция</a:t>
            </a:r>
            <a:endParaRPr lang="ru-RU" dirty="0">
              <a:latin typeface="Ubuntu" panose="020B0504030602030204" pitchFamily="34" charset="0"/>
              <a:cs typeface="Arial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1652217" y="5181600"/>
            <a:ext cx="304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F2B7A5A-7C43-76DA-5E0D-2A18CFCE5B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8853715" y="1988457"/>
            <a:ext cx="2728686" cy="189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3175" algn="ctr">
              <a:lnSpc>
                <a:spcPct val="86300"/>
              </a:lnSpc>
              <a:spcBef>
                <a:spcPts val="555"/>
              </a:spcBef>
            </a:pPr>
            <a:r>
              <a:rPr lang="ru-RU" b="1" spc="4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Помочь </a:t>
            </a:r>
            <a:r>
              <a:rPr lang="ru-RU" b="1" spc="6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людям </a:t>
            </a:r>
            <a:r>
              <a:rPr lang="ru-RU" b="1" spc="8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вернуться</a:t>
            </a:r>
            <a:r>
              <a:rPr lang="ru-RU" b="1" spc="30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b="1" spc="-5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в </a:t>
            </a:r>
            <a:r>
              <a:rPr lang="ru-RU" b="1" spc="7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пространство диалога, </a:t>
            </a:r>
            <a:r>
              <a:rPr lang="ru-RU" b="1" spc="6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чтобы</a:t>
            </a:r>
            <a:r>
              <a:rPr lang="ru-RU" b="1" spc="28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 </a:t>
            </a:r>
            <a:r>
              <a:rPr lang="ru-RU" b="1" spc="7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самим </a:t>
            </a:r>
            <a:r>
              <a:rPr lang="ru-RU" b="1" spc="75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разрешить </a:t>
            </a:r>
            <a:r>
              <a:rPr lang="ru-RU" b="1" spc="4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свою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Ubuntu" panose="020B0504030602030204" pitchFamily="34" charset="0"/>
              <a:cs typeface="Arial"/>
            </a:endParaRPr>
          </a:p>
          <a:p>
            <a:pPr marL="1905" algn="ctr">
              <a:lnSpc>
                <a:spcPts val="2905"/>
              </a:lnSpc>
            </a:pPr>
            <a:r>
              <a:rPr lang="ru-RU" b="1" spc="80" dirty="0" smtClean="0">
                <a:solidFill>
                  <a:schemeClr val="tx2">
                    <a:lumMod val="75000"/>
                  </a:schemeClr>
                </a:solidFill>
                <a:latin typeface="Ubuntu" panose="020B0504030602030204" pitchFamily="34" charset="0"/>
                <a:cs typeface="Arial"/>
              </a:rPr>
              <a:t>ситуацию!</a:t>
            </a:r>
            <a:endParaRPr lang="ru-RU" dirty="0">
              <a:solidFill>
                <a:schemeClr val="tx2">
                  <a:lumMod val="75000"/>
                </a:schemeClr>
              </a:solidFill>
              <a:latin typeface="Ubuntu" panose="020B0504030602030204" pitchFamily="34" charset="0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9525A96A-1F1B-E4B6-9EC9-FCA83264B475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5713" y="1371601"/>
            <a:ext cx="10755087" cy="4829527"/>
          </a:xfrm>
        </p:spPr>
        <p:txBody>
          <a:bodyPr>
            <a:no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информированности</a:t>
            </a:r>
            <a:r>
              <a:rPr lang="ru-RU" sz="1800" spc="-9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(всех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участников)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 marL="12700" marR="26034"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добровольности</a:t>
            </a:r>
            <a:r>
              <a:rPr lang="ru-RU" sz="18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(участников</a:t>
            </a:r>
            <a:r>
              <a:rPr lang="ru-RU" sz="180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ведущего</a:t>
            </a:r>
            <a:r>
              <a:rPr lang="ru-RU" sz="18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 err="1">
                <a:latin typeface="Ubuntu" panose="020B0504030602030204" pitchFamily="34" charset="0"/>
                <a:cs typeface="Arial" pitchFamily="34" charset="0"/>
              </a:rPr>
              <a:t>ВП-программ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) </a:t>
            </a:r>
          </a:p>
          <a:p>
            <a:pPr marL="12700" marR="26034"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114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конфиденциальности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 marL="12700">
              <a:lnSpc>
                <a:spcPct val="100000"/>
              </a:lnSpc>
              <a:spcBef>
                <a:spcPts val="1205"/>
              </a:spcBef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нейтральности</a:t>
            </a:r>
            <a:r>
              <a:rPr lang="ru-RU" sz="1800" spc="-9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(ведущего</a:t>
            </a:r>
            <a:r>
              <a:rPr lang="ru-RU" sz="18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20" dirty="0" err="1">
                <a:latin typeface="Ubuntu" panose="020B0504030602030204" pitchFamily="34" charset="0"/>
                <a:cs typeface="Arial" pitchFamily="34" charset="0"/>
              </a:rPr>
              <a:t>ВП-</a:t>
            </a:r>
            <a:r>
              <a:rPr lang="ru-RU" sz="1800" spc="-10" dirty="0" err="1">
                <a:latin typeface="Ubuntu" panose="020B0504030602030204" pitchFamily="34" charset="0"/>
                <a:cs typeface="Arial" pitchFamily="34" charset="0"/>
              </a:rPr>
              <a:t>программ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)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 marL="12700" marR="2324735"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 err="1">
                <a:latin typeface="Ubuntu" panose="020B0504030602030204" pitchFamily="34" charset="0"/>
                <a:cs typeface="Arial" pitchFamily="34" charset="0"/>
              </a:rPr>
              <a:t>адресности</a:t>
            </a:r>
            <a:r>
              <a:rPr lang="ru-RU" sz="18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опоры</a:t>
            </a:r>
            <a:r>
              <a:rPr lang="ru-RU" sz="1800" spc="-3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на</a:t>
            </a:r>
            <a:r>
              <a:rPr lang="ru-RU" sz="1800" spc="-15" dirty="0">
                <a:latin typeface="Ubuntu" panose="020B0504030602030204" pitchFamily="34" charset="0"/>
                <a:cs typeface="Arial" pitchFamily="34" charset="0"/>
              </a:rPr>
              <a:t> 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сообщество </a:t>
            </a:r>
          </a:p>
          <a:p>
            <a:pPr marL="12700" marR="2324735"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5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20" dirty="0">
                <a:latin typeface="Ubuntu" panose="020B0504030602030204" pitchFamily="34" charset="0"/>
                <a:cs typeface="Arial" pitchFamily="34" charset="0"/>
              </a:rPr>
              <a:t>независимости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Служб</a:t>
            </a:r>
            <a:r>
              <a:rPr lang="ru-RU" sz="1800" spc="-4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примирения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 marL="12700" marR="5080">
              <a:lnSpc>
                <a:spcPct val="100000"/>
              </a:lnSpc>
            </a:pP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ответственности</a:t>
            </a:r>
            <a:r>
              <a:rPr lang="ru-RU" sz="1800" spc="-9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(участников</a:t>
            </a:r>
            <a:r>
              <a:rPr lang="ru-RU" sz="1800" spc="-9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и</a:t>
            </a:r>
            <a:r>
              <a:rPr lang="ru-RU" sz="1800" spc="-6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ведущего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20" dirty="0" err="1">
                <a:latin typeface="Ubuntu" panose="020B0504030602030204" pitchFamily="34" charset="0"/>
                <a:cs typeface="Arial" pitchFamily="34" charset="0"/>
              </a:rPr>
              <a:t>ВП-</a:t>
            </a:r>
            <a:r>
              <a:rPr lang="ru-RU" sz="1800" spc="-10" dirty="0" err="1">
                <a:latin typeface="Ubuntu" panose="020B0504030602030204" pitchFamily="34" charset="0"/>
                <a:cs typeface="Arial" pitchFamily="34" charset="0"/>
              </a:rPr>
              <a:t>программ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)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9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профессионализма</a:t>
            </a:r>
            <a:r>
              <a:rPr lang="ru-RU" sz="1800" spc="-11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(ведущих</a:t>
            </a:r>
            <a:r>
              <a:rPr lang="ru-RU" sz="1800" spc="-8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 err="1">
                <a:latin typeface="Ubuntu" panose="020B0504030602030204" pitchFamily="34" charset="0"/>
                <a:cs typeface="Arial" pitchFamily="34" charset="0"/>
              </a:rPr>
              <a:t>ВП-программ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)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 marL="12700" marR="51435">
              <a:lnSpc>
                <a:spcPct val="100000"/>
              </a:lnSpc>
              <a:spcBef>
                <a:spcPts val="120"/>
              </a:spcBef>
            </a:pPr>
            <a:r>
              <a:rPr lang="ru-RU" sz="1800" spc="-20" dirty="0">
                <a:latin typeface="Ubuntu" panose="020B0504030602030204" pitchFamily="34" charset="0"/>
                <a:cs typeface="Arial" pitchFamily="34" charset="0"/>
              </a:rPr>
              <a:t>Заглаживание</a:t>
            </a:r>
            <a:r>
              <a:rPr lang="ru-RU" sz="1800" spc="-8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причинённого</a:t>
            </a:r>
            <a:r>
              <a:rPr lang="ru-RU" sz="1800" spc="-9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вреда</a:t>
            </a:r>
            <a:r>
              <a:rPr lang="ru-RU" sz="1800" spc="-5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(обидчиком</a:t>
            </a:r>
            <a:r>
              <a:rPr lang="ru-RU" sz="1800" spc="-75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пострадавшему) </a:t>
            </a:r>
            <a:r>
              <a:rPr lang="ru-RU" sz="1800" dirty="0">
                <a:latin typeface="Ubuntu" panose="020B0504030602030204" pitchFamily="34" charset="0"/>
                <a:cs typeface="Arial" pitchFamily="34" charset="0"/>
              </a:rPr>
              <a:t>Принцип</a:t>
            </a:r>
            <a:r>
              <a:rPr lang="ru-RU" sz="1800" spc="-6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30" dirty="0">
                <a:latin typeface="Ubuntu" panose="020B0504030602030204" pitchFamily="34" charset="0"/>
                <a:cs typeface="Arial" pitchFamily="34" charset="0"/>
              </a:rPr>
              <a:t>межведомственного</a:t>
            </a:r>
            <a:r>
              <a:rPr lang="ru-RU" sz="1800" spc="-70" dirty="0"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1800" spc="-10" dirty="0">
                <a:latin typeface="Ubuntu" panose="020B0504030602030204" pitchFamily="34" charset="0"/>
                <a:cs typeface="Arial" pitchFamily="34" charset="0"/>
              </a:rPr>
              <a:t>взаимодействия</a:t>
            </a:r>
            <a:endParaRPr lang="ru-RU" sz="1800" dirty="0">
              <a:latin typeface="Ubuntu" panose="020B0504030602030204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endParaRPr lang="ru-RU" sz="1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48000" y="228601"/>
            <a:ext cx="701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67449" y="276881"/>
            <a:ext cx="9763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4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Принципы</a:t>
            </a:r>
            <a:r>
              <a:rPr lang="ru-RU" sz="2800" b="1" spc="-14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процесса </a:t>
            </a:r>
            <a:r>
              <a:rPr lang="ru-RU" sz="2800" b="1" spc="-3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восстановительной</a:t>
            </a:r>
            <a:r>
              <a:rPr lang="ru-RU" sz="2800" b="1" spc="-105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 </a:t>
            </a:r>
            <a:r>
              <a:rPr lang="ru-RU" sz="2800" b="1" spc="-10" dirty="0">
                <a:solidFill>
                  <a:schemeClr val="bg1"/>
                </a:solidFill>
                <a:latin typeface="Ubuntu" panose="020B0504030602030204" pitchFamily="34" charset="0"/>
                <a:cs typeface="Arial" pitchFamily="34" charset="0"/>
              </a:rPr>
              <a:t>работы</a:t>
            </a:r>
            <a:endParaRPr lang="ru-RU" sz="2800" b="1" dirty="0">
              <a:solidFill>
                <a:schemeClr val="bg1"/>
              </a:solidFill>
              <a:latin typeface="Ubuntu" panose="020B0504030602030204" pitchFamily="34" charset="0"/>
              <a:cs typeface="Arial" pitchFamily="34" charset="0"/>
            </a:endParaRPr>
          </a:p>
        </p:txBody>
      </p:sp>
      <p:pic>
        <p:nvPicPr>
          <p:cNvPr id="10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23086" y="1596570"/>
            <a:ext cx="2209800" cy="202857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5ED8D85D-D5F4-5B64-1E22-107EE408B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object 6"/>
          <p:cNvGrpSpPr/>
          <p:nvPr/>
        </p:nvGrpSpPr>
        <p:grpSpPr>
          <a:xfrm>
            <a:off x="9337040" y="812801"/>
            <a:ext cx="2550160" cy="2733040"/>
            <a:chOff x="7606665" y="1918335"/>
            <a:chExt cx="4321175" cy="4068445"/>
          </a:xfrm>
        </p:grpSpPr>
        <p:sp>
          <p:nvSpPr>
            <p:cNvPr id="5" name="object 7"/>
            <p:cNvSpPr/>
            <p:nvPr/>
          </p:nvSpPr>
          <p:spPr>
            <a:xfrm>
              <a:off x="7644765" y="1956333"/>
              <a:ext cx="4244975" cy="3992245"/>
            </a:xfrm>
            <a:custGeom>
              <a:avLst/>
              <a:gdLst/>
              <a:ahLst/>
              <a:cxnLst/>
              <a:rect l="l" t="t" r="r" b="b"/>
              <a:pathLst>
                <a:path w="4244975" h="3992245">
                  <a:moveTo>
                    <a:pt x="4244467" y="0"/>
                  </a:moveTo>
                  <a:lnTo>
                    <a:pt x="0" y="0"/>
                  </a:lnTo>
                  <a:lnTo>
                    <a:pt x="0" y="3992245"/>
                  </a:lnTo>
                  <a:lnTo>
                    <a:pt x="4244467" y="3992245"/>
                  </a:lnTo>
                  <a:lnTo>
                    <a:pt x="4244467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06665" y="1918335"/>
              <a:ext cx="4320666" cy="4068343"/>
            </a:xfrm>
            <a:prstGeom prst="rect">
              <a:avLst/>
            </a:prstGeom>
          </p:spPr>
        </p:pic>
        <p:pic>
          <p:nvPicPr>
            <p:cNvPr id="7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00771" y="2725928"/>
              <a:ext cx="3132581" cy="245300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7EE8834-C456-0EC7-99CC-9E79609B908C}"/>
              </a:ext>
            </a:extLst>
          </p:cNvPr>
          <p:cNvSpPr txBox="1"/>
          <p:nvPr/>
        </p:nvSpPr>
        <p:spPr>
          <a:xfrm>
            <a:off x="943429" y="856343"/>
            <a:ext cx="78363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ru-RU" sz="1800" b="1" dirty="0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Профилактика конфликтов</a:t>
            </a:r>
            <a:r>
              <a:rPr lang="ru-RU" sz="1800" dirty="0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 </a:t>
            </a:r>
            <a:r>
              <a:rPr lang="ru-RU" sz="2000" dirty="0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— это осознанная деятельность субъектов социального взаимодействия, направленная на исключение либо снижение вероятности возникновения деструктивных конфликтов, либо их негативных последствий.  </a:t>
            </a:r>
          </a:p>
          <a:p>
            <a:pPr>
              <a:lnSpc>
                <a:spcPct val="110000"/>
              </a:lnSpc>
            </a:pPr>
            <a:endParaRPr lang="ru-RU" sz="2000" dirty="0">
              <a:solidFill>
                <a:srgbClr val="333333"/>
              </a:solidFill>
              <a:latin typeface="Ubuntu" panose="020B0504030602030204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2000" dirty="0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Она заключается в заблаговременном распознании, устранении или ослаблении </a:t>
            </a:r>
            <a:r>
              <a:rPr lang="ru-RU" sz="2000" dirty="0" err="1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конфликтогенных</a:t>
            </a:r>
            <a:r>
              <a:rPr lang="ru-RU" sz="2000" dirty="0">
                <a:solidFill>
                  <a:srgbClr val="333333"/>
                </a:solidFill>
                <a:latin typeface="Ubuntu" panose="020B0504030602030204" pitchFamily="34" charset="0"/>
                <a:cs typeface="Arial" pitchFamily="34" charset="0"/>
              </a:rPr>
              <a:t> факторов и ограничении таким путём возможности их возникновения или деструктивного развития в будущем. </a:t>
            </a:r>
          </a:p>
        </p:txBody>
      </p:sp>
    </p:spTree>
    <p:extLst>
      <p:ext uri="{BB962C8B-B14F-4D97-AF65-F5344CB8AC3E}">
        <p14:creationId xmlns:p14="http://schemas.microsoft.com/office/powerpoint/2010/main" val="264683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Мужчина">
            <a:extLst>
              <a:ext uri="{FF2B5EF4-FFF2-40B4-BE49-F238E27FC236}">
                <a16:creationId xmlns:a16="http://schemas.microsoft.com/office/drawing/2014/main" xmlns="" id="{5136053D-9F5B-4141-9394-14146DD888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070586" y="1640115"/>
            <a:ext cx="3121414" cy="2293256"/>
          </a:xfrm>
          <a:prstGeom prst="rect">
            <a:avLst/>
          </a:prstGeom>
        </p:spPr>
      </p:pic>
      <p:pic>
        <p:nvPicPr>
          <p:cNvPr id="6" name="Рисунок 5" descr="Конференц-зал">
            <a:extLst>
              <a:ext uri="{FF2B5EF4-FFF2-40B4-BE49-F238E27FC236}">
                <a16:creationId xmlns:a16="http://schemas.microsoft.com/office/drawing/2014/main" xmlns="" id="{69B52146-D907-40ED-9073-B3A02C22B0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361714" y="4397828"/>
            <a:ext cx="2510971" cy="2253061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985DD7EF-F402-6DAC-C606-639B7729C6F9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Номер слайда 4">
            <a:extLst>
              <a:ext uri="{FF2B5EF4-FFF2-40B4-BE49-F238E27FC236}">
                <a16:creationId xmlns:a16="http://schemas.microsoft.com/office/drawing/2014/main" xmlns="" id="{9461653E-658C-4454-9CEA-EE5BD8A2089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071516" y="6290036"/>
            <a:ext cx="2057400" cy="365125"/>
          </a:xfrm>
          <a:prstGeom prst="rect">
            <a:avLst/>
          </a:prstGeom>
        </p:spPr>
        <p:txBody>
          <a:bodyPr/>
          <a:lstStyle/>
          <a:p>
            <a:fld id="{EC275CB7-FFDD-4F1E-A364-762AD9923786}" type="slidenum">
              <a:rPr lang="ru-RU" smtClean="0">
                <a:solidFill>
                  <a:srgbClr val="002060"/>
                </a:solidFill>
                <a:latin typeface="Ubuntu" panose="020B0504030602030204" pitchFamily="34" charset="0"/>
                <a:cs typeface="Arial" panose="020B0604020202020204" pitchFamily="34" charset="0"/>
              </a:rPr>
              <a:pPr/>
              <a:t>7</a:t>
            </a:fld>
            <a:endParaRPr lang="ru-RU" dirty="0">
              <a:solidFill>
                <a:srgbClr val="002060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47A35D-5C19-030D-7831-0333DA66D3C9}"/>
              </a:ext>
            </a:extLst>
          </p:cNvPr>
          <p:cNvSpPr txBox="1"/>
          <p:nvPr/>
        </p:nvSpPr>
        <p:spPr>
          <a:xfrm>
            <a:off x="319315" y="1640115"/>
            <a:ext cx="10014856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00000"/>
              </a:lnSpc>
              <a:buClr>
                <a:srgbClr val="002060"/>
              </a:buClr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1. Проведение </a:t>
            </a:r>
            <a:r>
              <a:rPr lang="ru-RU" sz="1800" b="1" dirty="0">
                <a:latin typeface="Ubuntu" panose="020B0504030602030204" pitchFamily="34" charset="0"/>
                <a:ea typeface="+mj-ea"/>
                <a:cs typeface="Arial" panose="020B0604020202020204" pitchFamily="34" charset="0"/>
              </a:rPr>
              <a:t>восстановительных 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программ по ситуациям: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конфликтов 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острого недопонимания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деструктивного поведения 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группового давления (травли)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обращения родителей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правонарушений несовершеннолетних 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endParaRPr lang="ru-RU" sz="1800" dirty="0" smtClean="0"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endParaRPr lang="ru-RU" dirty="0" smtClean="0"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Clr>
                <a:srgbClr val="002060"/>
              </a:buClr>
              <a:buFont typeface="Wingdings" panose="05000000000000000000" pitchFamily="2" charset="2"/>
              <a:buChar char="ü"/>
            </a:pPr>
            <a:endParaRPr lang="ru-RU" sz="1800" dirty="0"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100000"/>
              </a:lnSpc>
              <a:buClr>
                <a:srgbClr val="002060"/>
              </a:buClr>
              <a:buFont typeface="+mj-lt"/>
              <a:buAutoNum type="arabicPeriod" startAt="2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Проведение восстановительных программ в целях </a:t>
            </a:r>
            <a:r>
              <a:rPr lang="ru-RU" sz="1800" b="1" dirty="0">
                <a:latin typeface="Ubuntu" panose="020B0504030602030204" pitchFamily="34" charset="0"/>
                <a:ea typeface="+mj-ea"/>
                <a:cs typeface="Arial" panose="020B0604020202020204" pitchFamily="34" charset="0"/>
              </a:rPr>
              <a:t>профилактики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 и предупреждения эскалации конфликтных ситуаций и </a:t>
            </a:r>
            <a:r>
              <a:rPr lang="ru-RU" sz="1800" dirty="0" err="1">
                <a:latin typeface="Ubuntu" panose="020B0504030602030204" pitchFamily="34" charset="0"/>
                <a:cs typeface="Arial" panose="020B0604020202020204" pitchFamily="34" charset="0"/>
              </a:rPr>
              <a:t>буллинга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, а также для создания безопасного психологического климата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7C8EC0A-5C70-A83D-89C8-0727DC996B92}"/>
              </a:ext>
            </a:extLst>
          </p:cNvPr>
          <p:cNvSpPr txBox="1"/>
          <p:nvPr/>
        </p:nvSpPr>
        <p:spPr>
          <a:xfrm>
            <a:off x="1432560" y="163231"/>
            <a:ext cx="10942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FF"/>
                </a:solidFill>
                <a:latin typeface="Ubuntu" panose="020B0504030602030204" pitchFamily="34" charset="0"/>
              </a:rPr>
              <a:t>Урегулирование конкретных конфликтных ситуаций</a:t>
            </a:r>
            <a:r>
              <a:rPr lang="en-US" sz="2800" b="1" dirty="0">
                <a:solidFill>
                  <a:srgbClr val="FFFFFF"/>
                </a:solidFill>
                <a:latin typeface="Ubuntu" panose="020B0504030602030204" pitchFamily="34" charset="0"/>
              </a:rPr>
              <a:t> </a:t>
            </a:r>
          </a:p>
          <a:p>
            <a:r>
              <a:rPr lang="ru-RU" sz="2000" b="1" dirty="0">
                <a:solidFill>
                  <a:srgbClr val="FFFFFF"/>
                </a:solidFill>
                <a:latin typeface="Ubuntu" panose="020B0504030602030204" pitchFamily="34" charset="0"/>
              </a:rPr>
              <a:t>— важнейшее  направление работы команды службы примирения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F9B2D65-870A-A4AA-2F08-06EF3DBF90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418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C7B7D20-8042-4EB7-A16C-A4E63657D70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19800" y="1569918"/>
            <a:ext cx="4648200" cy="42442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numCol="1" spcCol="360000"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1800" b="1" dirty="0">
                <a:latin typeface="Ubuntu" panose="020B0504030602030204" pitchFamily="34" charset="0"/>
                <a:cs typeface="Arial" panose="020B0604020202020204" pitchFamily="34" charset="0"/>
              </a:rPr>
              <a:t>В работе педагогов и классных руководителей</a:t>
            </a:r>
            <a:endParaRPr lang="ru-RU" sz="1800" b="1" u="sng" dirty="0">
              <a:latin typeface="Ubuntu" panose="020B0504030602030204" pitchFamily="34" charset="0"/>
            </a:endParaRPr>
          </a:p>
          <a:p>
            <a:pPr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Малые восстановительные практики в работе классного руководителя/педагога</a:t>
            </a:r>
          </a:p>
          <a:p>
            <a:pPr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Профилактические Круги, направленные на укрепление взаимоотношений в школьном сообществе</a:t>
            </a:r>
          </a:p>
          <a:p>
            <a:pPr>
              <a:lnSpc>
                <a:spcPct val="120000"/>
              </a:lnSpc>
              <a:buClr>
                <a:srgbClr val="002060"/>
              </a:buClr>
              <a:buFont typeface="Wingdings" panose="05000000000000000000" pitchFamily="2" charset="2"/>
              <a:buChar char="ü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Примирительные встречи между учениками по простым  ситуациям в классе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endParaRPr lang="ru-RU" sz="1800" dirty="0">
              <a:latin typeface="Ubuntu" panose="020B0504030602030204" pitchFamily="34" charset="0"/>
            </a:endParaRPr>
          </a:p>
          <a:p>
            <a:pPr marL="0" indent="0">
              <a:buNone/>
            </a:pPr>
            <a:endParaRPr lang="ru-RU" sz="1800" dirty="0">
              <a:latin typeface="Ubuntu" panose="020B05040306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8C36271-0327-CA7F-CF0C-95D8EB7ED6B3}"/>
              </a:ext>
            </a:extLst>
          </p:cNvPr>
          <p:cNvSpPr/>
          <p:nvPr/>
        </p:nvSpPr>
        <p:spPr>
          <a:xfrm>
            <a:off x="0" y="1"/>
            <a:ext cx="12192000" cy="1198880"/>
          </a:xfrm>
          <a:prstGeom prst="rect">
            <a:avLst/>
          </a:prstGeom>
          <a:solidFill>
            <a:srgbClr val="0055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xmlns="" id="{1C1A179A-8257-46CC-9AEB-3EBD84BCA4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569918"/>
            <a:ext cx="4191000" cy="424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4">
            <a:extLst>
              <a:ext uri="{FF2B5EF4-FFF2-40B4-BE49-F238E27FC236}">
                <a16:creationId xmlns:a16="http://schemas.microsoft.com/office/drawing/2014/main" xmlns="" id="{80DC0370-DBB3-48B3-A49A-0FE4E43977D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73655" y="6382231"/>
            <a:ext cx="2057400" cy="365125"/>
          </a:xfrm>
          <a:prstGeom prst="rect">
            <a:avLst/>
          </a:prstGeom>
        </p:spPr>
        <p:txBody>
          <a:bodyPr/>
          <a:lstStyle/>
          <a:p>
            <a:fld id="{EC275CB7-FFDD-4F1E-A364-762AD9923786}" type="slidenum">
              <a:rPr lang="ru-RU" smtClean="0">
                <a:solidFill>
                  <a:srgbClr val="002060"/>
                </a:solidFill>
                <a:latin typeface="Ubuntu" panose="020B0504030602030204" pitchFamily="34" charset="0"/>
                <a:cs typeface="Arial" panose="020B0604020202020204" pitchFamily="34" charset="0"/>
              </a:rPr>
              <a:pPr/>
              <a:t>8</a:t>
            </a:fld>
            <a:endParaRPr lang="ru-RU" dirty="0">
              <a:solidFill>
                <a:srgbClr val="002060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3A255A75-53EF-480F-9CE3-67C9BFC81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8280" y="-71119"/>
            <a:ext cx="9235439" cy="1325563"/>
          </a:xfrm>
        </p:spPr>
        <p:txBody>
          <a:bodyPr>
            <a:normAutofit/>
          </a:bodyPr>
          <a:lstStyle/>
          <a:p>
            <a:r>
              <a:rPr lang="ru-RU" i="0" dirty="0">
                <a:solidFill>
                  <a:schemeClr val="bg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Разнообразие восстановительных практик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C1BA409-4B82-4039-E845-48C33BF8E4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" y="233680"/>
            <a:ext cx="635929" cy="63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96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BE9443-961F-452B-A533-A590BED54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039" y="381001"/>
            <a:ext cx="8375889" cy="1219200"/>
          </a:xfrm>
        </p:spPr>
        <p:txBody>
          <a:bodyPr>
            <a:noAutofit/>
          </a:bodyPr>
          <a:lstStyle/>
          <a:p>
            <a:r>
              <a:rPr lang="ru-RU" i="0" dirty="0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Многообразие восстановительных программ в работе школьной службы примирения при эскалации конфликта и </a:t>
            </a:r>
            <a:r>
              <a:rPr lang="ru-RU" i="0" dirty="0" err="1">
                <a:solidFill>
                  <a:schemeClr val="tx1"/>
                </a:solidFill>
                <a:latin typeface="Ubuntu" panose="020B0504030602030204" pitchFamily="34" charset="0"/>
                <a:ea typeface="+mn-ea"/>
                <a:cs typeface="Arial" panose="020B0604020202020204" pitchFamily="34" charset="0"/>
              </a:rPr>
              <a:t>буллинга</a:t>
            </a:r>
            <a:endParaRPr lang="ru-RU" i="0" dirty="0">
              <a:solidFill>
                <a:schemeClr val="tx1"/>
              </a:solidFill>
              <a:latin typeface="Ubuntu" panose="020B05040306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40B4B2B-B6B8-7626-C7DE-EF9E8BB8E4CC}"/>
              </a:ext>
            </a:extLst>
          </p:cNvPr>
          <p:cNvSpPr txBox="1"/>
          <p:nvPr/>
        </p:nvSpPr>
        <p:spPr>
          <a:xfrm>
            <a:off x="1855039" y="2143760"/>
            <a:ext cx="928032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Программа примирения между учениками с участием родителей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Круг сообщества  в классе по конфликтной ситуации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Круг сообщества с родителями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Круг сообщества с педагогической командой для разработки «дорожной карты» по сложному случаю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Медиация детско-родительских взаимоотношений, влияющих на образовательный процесс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Программа по заглаживанию вреда по делам, рассматриваемым в </a:t>
            </a:r>
            <a:r>
              <a:rPr lang="ru-RU" sz="1800" dirty="0" err="1">
                <a:latin typeface="Ubuntu" panose="020B0504030602030204" pitchFamily="34" charset="0"/>
                <a:cs typeface="Arial" panose="020B0604020202020204" pitchFamily="34" charset="0"/>
              </a:rPr>
              <a:t>КДНиЗП</a:t>
            </a: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 или суде</a:t>
            </a:r>
          </a:p>
          <a:p>
            <a:pPr marL="457200" indent="-457200" algn="just">
              <a:lnSpc>
                <a:spcPct val="10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Челночная медиация, медиация онлайн, извинительные письма и т.д.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     </a:t>
            </a:r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dirty="0">
                <a:latin typeface="Ubuntu" panose="020B0504030602030204" pitchFamily="34" charset="0"/>
                <a:cs typeface="Arial" panose="020B0604020202020204" pitchFamily="34" charset="0"/>
              </a:rPr>
              <a:t>И другие восстановительное программы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245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2077</Words>
  <Application>Microsoft Office PowerPoint</Application>
  <PresentationFormat>Произвольный</PresentationFormat>
  <Paragraphs>252</Paragraphs>
  <Slides>29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4" baseType="lpstr">
      <vt:lpstr>Arial</vt:lpstr>
      <vt:lpstr>Wingdings</vt:lpstr>
      <vt:lpstr>Aptos</vt:lpstr>
      <vt:lpstr>Moniqa Black</vt:lpstr>
      <vt:lpstr>Open Sans</vt:lpstr>
      <vt:lpstr>Bahnschrift SemiBold SemiConden</vt:lpstr>
      <vt:lpstr>Franklin Gothic Demi Cond</vt:lpstr>
      <vt:lpstr>Ubuntu</vt:lpstr>
      <vt:lpstr>Narkisim</vt:lpstr>
      <vt:lpstr>Microsoft Sans Serif</vt:lpstr>
      <vt:lpstr>Times New Roman</vt:lpstr>
      <vt:lpstr>Calibri</vt:lpstr>
      <vt:lpstr>Bahnschrift SemiCondensed</vt:lpstr>
      <vt:lpstr>Martian Mono</vt:lpstr>
      <vt:lpstr>Тема Office</vt:lpstr>
      <vt:lpstr>Презентация PowerPoint</vt:lpstr>
      <vt:lpstr>Презентация PowerPoint</vt:lpstr>
      <vt:lpstr>Восстановительный подход: ценностные принципы кратко</vt:lpstr>
      <vt:lpstr>Презентация PowerPoint</vt:lpstr>
      <vt:lpstr>Презентация PowerPoint</vt:lpstr>
      <vt:lpstr>Презентация PowerPoint</vt:lpstr>
      <vt:lpstr>Презентация PowerPoint</vt:lpstr>
      <vt:lpstr>Разнообразие восстановительных практик</vt:lpstr>
      <vt:lpstr>Многообразие восстановительных программ в работе школьной службы примирения при эскалации конфликта и буллинга</vt:lpstr>
      <vt:lpstr>Восстановительная медиация</vt:lpstr>
      <vt:lpstr>Презентация PowerPoint</vt:lpstr>
      <vt:lpstr>Малые круги» для решения конфликтов между членами ученического коллектива (класса)</vt:lpstr>
      <vt:lpstr>Презентация PowerPoint</vt:lpstr>
      <vt:lpstr>Презентация PowerPoint</vt:lpstr>
      <vt:lpstr>Семейная групповая конференция</vt:lpstr>
      <vt:lpstr>Общие рекомендации по профилактике</vt:lpstr>
      <vt:lpstr>Участники восстановительной работы</vt:lpstr>
      <vt:lpstr>Презентация PowerPoint</vt:lpstr>
      <vt:lpstr>Подготовка участников к переговорам. Предварительная встреча с участниками</vt:lpstr>
      <vt:lpstr>Организация и управление коммуникацией  между конфликтующими и другими участниками</vt:lpstr>
      <vt:lpstr>Формирование воспитательной позиции родителей  в ситуации конфликта</vt:lpstr>
      <vt:lpstr>Технологии медиативного и восстановительного подходов </vt:lpstr>
      <vt:lpstr>Технологии медиативного и восстановительного подходов </vt:lpstr>
      <vt:lpstr>Технологии медиативного и восстановительного подходов </vt:lpstr>
      <vt:lpstr>Технологии медиативного и восстановительного подходов </vt:lpstr>
      <vt:lpstr>Нормативно-правовые документы</vt:lpstr>
      <vt:lpstr>Нормативно-правовые документы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 Nepocatykh</dc:creator>
  <cp:lastModifiedBy>Тарасова ВВ</cp:lastModifiedBy>
  <cp:revision>84</cp:revision>
  <dcterms:created xsi:type="dcterms:W3CDTF">2025-08-11T06:32:47Z</dcterms:created>
  <dcterms:modified xsi:type="dcterms:W3CDTF">2025-08-27T03:02:13Z</dcterms:modified>
</cp:coreProperties>
</file>